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256" r:id="rId2"/>
    <p:sldId id="280" r:id="rId3"/>
    <p:sldId id="258" r:id="rId4"/>
    <p:sldId id="275" r:id="rId5"/>
    <p:sldId id="282" r:id="rId6"/>
    <p:sldId id="288" r:id="rId7"/>
    <p:sldId id="289" r:id="rId8"/>
    <p:sldId id="290" r:id="rId9"/>
    <p:sldId id="291" r:id="rId10"/>
    <p:sldId id="292" r:id="rId11"/>
    <p:sldId id="260" r:id="rId12"/>
    <p:sldId id="318" r:id="rId13"/>
    <p:sldId id="300" r:id="rId14"/>
    <p:sldId id="296" r:id="rId15"/>
    <p:sldId id="263" r:id="rId16"/>
    <p:sldId id="297" r:id="rId17"/>
    <p:sldId id="268"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264" r:id="rId31"/>
    <p:sldId id="319" r:id="rId32"/>
    <p:sldId id="322" r:id="rId33"/>
    <p:sldId id="325" r:id="rId34"/>
    <p:sldId id="323" r:id="rId35"/>
    <p:sldId id="326" r:id="rId36"/>
    <p:sldId id="327" r:id="rId37"/>
    <p:sldId id="329" r:id="rId38"/>
    <p:sldId id="330" r:id="rId39"/>
    <p:sldId id="331" r:id="rId40"/>
    <p:sldId id="332" r:id="rId41"/>
    <p:sldId id="334" r:id="rId42"/>
    <p:sldId id="333" r:id="rId43"/>
    <p:sldId id="328" r:id="rId44"/>
    <p:sldId id="335" r:id="rId45"/>
    <p:sldId id="320" r:id="rId46"/>
    <p:sldId id="336" r:id="rId47"/>
    <p:sldId id="315" r:id="rId48"/>
    <p:sldId id="274" r:id="rId49"/>
    <p:sldId id="272" r:id="rId50"/>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FFFF"/>
    <a:srgbClr val="FFD93B"/>
    <a:srgbClr val="003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1C2AA-A93B-49BA-916B-E5526F7742CA}" v="111" dt="2021-07-26T20:00:55.606"/>
    <p1510:client id="{425E7149-FC38-43B7-A80D-0036F09310F5}" v="539" dt="2021-07-26T20:36:59.957"/>
    <p1510:client id="{7EE4CA04-FD5B-4E0D-8D83-1BE902519BB5}" v="162" dt="2021-07-26T20:24:20.359"/>
    <p1510:client id="{9CDBF853-8CFC-4AD6-BD60-5617619C7405}" v="34" dt="2021-07-26T20:07:56.464"/>
    <p1510:client id="{A79DD57E-47A2-4538-A0C2-DAE60C7F0CB9}" v="59" dt="2021-06-29T20:35:46.237"/>
    <p1510:client id="{DF34D566-62AC-41B3-9A7F-4435FC093F9B}" v="405" dt="2021-07-26T20:33:30.65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58" y="53"/>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tarth Mehta" userId="S::w0776103@myscc.ca::9bf5ce78-54ad-458f-b6f9-c562b1e9b62f" providerId="AD" clId="Web-{9CDBF853-8CFC-4AD6-BD60-5617619C7405}"/>
    <pc:docChg chg="delSld modSld">
      <pc:chgData name="Hitarth Mehta" userId="S::w0776103@myscc.ca::9bf5ce78-54ad-458f-b6f9-c562b1e9b62f" providerId="AD" clId="Web-{9CDBF853-8CFC-4AD6-BD60-5617619C7405}" dt="2021-07-26T20:07:56.464" v="22"/>
      <pc:docMkLst>
        <pc:docMk/>
      </pc:docMkLst>
      <pc:sldChg chg="addSp delSp modSp">
        <pc:chgData name="Hitarth Mehta" userId="S::w0776103@myscc.ca::9bf5ce78-54ad-458f-b6f9-c562b1e9b62f" providerId="AD" clId="Web-{9CDBF853-8CFC-4AD6-BD60-5617619C7405}" dt="2021-07-26T20:05:58.525" v="21" actId="20577"/>
        <pc:sldMkLst>
          <pc:docMk/>
          <pc:sldMk cId="3566820106" sldId="320"/>
        </pc:sldMkLst>
        <pc:spChg chg="del">
          <ac:chgData name="Hitarth Mehta" userId="S::w0776103@myscc.ca::9bf5ce78-54ad-458f-b6f9-c562b1e9b62f" providerId="AD" clId="Web-{9CDBF853-8CFC-4AD6-BD60-5617619C7405}" dt="2021-07-26T20:04:48.134" v="12"/>
          <ac:spMkLst>
            <pc:docMk/>
            <pc:sldMk cId="3566820106" sldId="320"/>
            <ac:spMk id="2" creationId="{00000000-0000-0000-0000-000000000000}"/>
          </ac:spMkLst>
        </pc:spChg>
        <pc:spChg chg="del">
          <ac:chgData name="Hitarth Mehta" userId="S::w0776103@myscc.ca::9bf5ce78-54ad-458f-b6f9-c562b1e9b62f" providerId="AD" clId="Web-{9CDBF853-8CFC-4AD6-BD60-5617619C7405}" dt="2021-07-26T20:04:46.603" v="11"/>
          <ac:spMkLst>
            <pc:docMk/>
            <pc:sldMk cId="3566820106" sldId="320"/>
            <ac:spMk id="3" creationId="{00000000-0000-0000-0000-000000000000}"/>
          </ac:spMkLst>
        </pc:spChg>
        <pc:spChg chg="add del mod">
          <ac:chgData name="Hitarth Mehta" userId="S::w0776103@myscc.ca::9bf5ce78-54ad-458f-b6f9-c562b1e9b62f" providerId="AD" clId="Web-{9CDBF853-8CFC-4AD6-BD60-5617619C7405}" dt="2021-07-26T20:04:50.165" v="13"/>
          <ac:spMkLst>
            <pc:docMk/>
            <pc:sldMk cId="3566820106" sldId="320"/>
            <ac:spMk id="5" creationId="{380E7F76-682E-422F-A906-0884FF65082F}"/>
          </ac:spMkLst>
        </pc:spChg>
        <pc:spChg chg="mod">
          <ac:chgData name="Hitarth Mehta" userId="S::w0776103@myscc.ca::9bf5ce78-54ad-458f-b6f9-c562b1e9b62f" providerId="AD" clId="Web-{9CDBF853-8CFC-4AD6-BD60-5617619C7405}" dt="2021-07-26T20:05:58.525" v="21" actId="20577"/>
          <ac:spMkLst>
            <pc:docMk/>
            <pc:sldMk cId="3566820106" sldId="320"/>
            <ac:spMk id="7" creationId="{00000000-0000-0000-0000-000000000000}"/>
          </ac:spMkLst>
        </pc:spChg>
      </pc:sldChg>
      <pc:sldChg chg="addSp delSp modSp">
        <pc:chgData name="Hitarth Mehta" userId="S::w0776103@myscc.ca::9bf5ce78-54ad-458f-b6f9-c562b1e9b62f" providerId="AD" clId="Web-{9CDBF853-8CFC-4AD6-BD60-5617619C7405}" dt="2021-07-26T20:03:11.289" v="8" actId="1076"/>
        <pc:sldMkLst>
          <pc:docMk/>
          <pc:sldMk cId="1224831002" sldId="336"/>
        </pc:sldMkLst>
        <pc:picChg chg="add mod">
          <ac:chgData name="Hitarth Mehta" userId="S::w0776103@myscc.ca::9bf5ce78-54ad-458f-b6f9-c562b1e9b62f" providerId="AD" clId="Web-{9CDBF853-8CFC-4AD6-BD60-5617619C7405}" dt="2021-07-26T20:03:11.289" v="8" actId="1076"/>
          <ac:picMkLst>
            <pc:docMk/>
            <pc:sldMk cId="1224831002" sldId="336"/>
            <ac:picMk id="2" creationId="{211BED98-941D-4F6C-B6AD-86FECE22D849}"/>
          </ac:picMkLst>
        </pc:picChg>
        <pc:picChg chg="del mod">
          <ac:chgData name="Hitarth Mehta" userId="S::w0776103@myscc.ca::9bf5ce78-54ad-458f-b6f9-c562b1e9b62f" providerId="AD" clId="Web-{9CDBF853-8CFC-4AD6-BD60-5617619C7405}" dt="2021-07-26T20:03:03.820" v="6"/>
          <ac:picMkLst>
            <pc:docMk/>
            <pc:sldMk cId="1224831002" sldId="336"/>
            <ac:picMk id="8" creationId="{3859651B-A07F-4613-84CB-C1591CAA0446}"/>
          </ac:picMkLst>
        </pc:picChg>
      </pc:sldChg>
      <pc:sldChg chg="del">
        <pc:chgData name="Hitarth Mehta" userId="S::w0776103@myscc.ca::9bf5ce78-54ad-458f-b6f9-c562b1e9b62f" providerId="AD" clId="Web-{9CDBF853-8CFC-4AD6-BD60-5617619C7405}" dt="2021-07-26T20:07:56.464" v="22"/>
        <pc:sldMkLst>
          <pc:docMk/>
          <pc:sldMk cId="1106687049" sldId="337"/>
        </pc:sldMkLst>
      </pc:sldChg>
    </pc:docChg>
  </pc:docChgLst>
  <pc:docChgLst>
    <pc:chgData name="Jankiben Jasmatbhai Kothari" userId="S::w0779738@myscc.ca::d48902be-5b88-4d91-8fa4-258830982bee" providerId="AD" clId="Web-{7EE4CA04-FD5B-4E0D-8D83-1BE902519BB5}"/>
    <pc:docChg chg="addSld modSld">
      <pc:chgData name="Jankiben Jasmatbhai Kothari" userId="S::w0779738@myscc.ca::d48902be-5b88-4d91-8fa4-258830982bee" providerId="AD" clId="Web-{7EE4CA04-FD5B-4E0D-8D83-1BE902519BB5}" dt="2021-07-26T20:24:18.047" v="106" actId="20577"/>
      <pc:docMkLst>
        <pc:docMk/>
      </pc:docMkLst>
      <pc:sldChg chg="addSp delSp modSp">
        <pc:chgData name="Jankiben Jasmatbhai Kothari" userId="S::w0779738@myscc.ca::d48902be-5b88-4d91-8fa4-258830982bee" providerId="AD" clId="Web-{7EE4CA04-FD5B-4E0D-8D83-1BE902519BB5}" dt="2021-07-26T20:10:14.319" v="57" actId="20577"/>
        <pc:sldMkLst>
          <pc:docMk/>
          <pc:sldMk cId="1646695952" sldId="319"/>
        </pc:sldMkLst>
        <pc:spChg chg="add del">
          <ac:chgData name="Jankiben Jasmatbhai Kothari" userId="S::w0779738@myscc.ca::d48902be-5b88-4d91-8fa4-258830982bee" providerId="AD" clId="Web-{7EE4CA04-FD5B-4E0D-8D83-1BE902519BB5}" dt="2021-07-26T20:09:35.738" v="48"/>
          <ac:spMkLst>
            <pc:docMk/>
            <pc:sldMk cId="1646695952" sldId="319"/>
            <ac:spMk id="4" creationId="{4308CCDA-723F-4696-A9CF-AAB83B59A34F}"/>
          </ac:spMkLst>
        </pc:spChg>
        <pc:spChg chg="mod">
          <ac:chgData name="Jankiben Jasmatbhai Kothari" userId="S::w0779738@myscc.ca::d48902be-5b88-4d91-8fa4-258830982bee" providerId="AD" clId="Web-{7EE4CA04-FD5B-4E0D-8D83-1BE902519BB5}" dt="2021-07-26T20:10:14.319" v="57" actId="20577"/>
          <ac:spMkLst>
            <pc:docMk/>
            <pc:sldMk cId="1646695952" sldId="319"/>
            <ac:spMk id="15" creationId="{2D9551F2-15F1-4F12-B1C7-8707AB683756}"/>
          </ac:spMkLst>
        </pc:spChg>
      </pc:sldChg>
      <pc:sldChg chg="modSp">
        <pc:chgData name="Jankiben Jasmatbhai Kothari" userId="S::w0779738@myscc.ca::d48902be-5b88-4d91-8fa4-258830982bee" providerId="AD" clId="Web-{7EE4CA04-FD5B-4E0D-8D83-1BE902519BB5}" dt="2021-07-26T20:24:18.047" v="106" actId="20577"/>
        <pc:sldMkLst>
          <pc:docMk/>
          <pc:sldMk cId="3566820106" sldId="320"/>
        </pc:sldMkLst>
        <pc:spChg chg="mod">
          <ac:chgData name="Jankiben Jasmatbhai Kothari" userId="S::w0779738@myscc.ca::d48902be-5b88-4d91-8fa4-258830982bee" providerId="AD" clId="Web-{7EE4CA04-FD5B-4E0D-8D83-1BE902519BB5}" dt="2021-07-26T20:03:52.653" v="23" actId="14100"/>
          <ac:spMkLst>
            <pc:docMk/>
            <pc:sldMk cId="3566820106" sldId="320"/>
            <ac:spMk id="2" creationId="{00000000-0000-0000-0000-000000000000}"/>
          </ac:spMkLst>
        </pc:spChg>
        <pc:spChg chg="mod">
          <ac:chgData name="Jankiben Jasmatbhai Kothari" userId="S::w0779738@myscc.ca::d48902be-5b88-4d91-8fa4-258830982bee" providerId="AD" clId="Web-{7EE4CA04-FD5B-4E0D-8D83-1BE902519BB5}" dt="2021-07-26T20:03:32.495" v="20" actId="20577"/>
          <ac:spMkLst>
            <pc:docMk/>
            <pc:sldMk cId="3566820106" sldId="320"/>
            <ac:spMk id="3" creationId="{00000000-0000-0000-0000-000000000000}"/>
          </ac:spMkLst>
        </pc:spChg>
        <pc:spChg chg="mod">
          <ac:chgData name="Jankiben Jasmatbhai Kothari" userId="S::w0779738@myscc.ca::d48902be-5b88-4d91-8fa4-258830982bee" providerId="AD" clId="Web-{7EE4CA04-FD5B-4E0D-8D83-1BE902519BB5}" dt="2021-07-26T20:24:18.047" v="106" actId="20577"/>
          <ac:spMkLst>
            <pc:docMk/>
            <pc:sldMk cId="3566820106" sldId="320"/>
            <ac:spMk id="7" creationId="{00000000-0000-0000-0000-000000000000}"/>
          </ac:spMkLst>
        </pc:spChg>
        <pc:spChg chg="mod">
          <ac:chgData name="Jankiben Jasmatbhai Kothari" userId="S::w0779738@myscc.ca::d48902be-5b88-4d91-8fa4-258830982bee" providerId="AD" clId="Web-{7EE4CA04-FD5B-4E0D-8D83-1BE902519BB5}" dt="2021-07-26T20:13:17.831" v="98" actId="20577"/>
          <ac:spMkLst>
            <pc:docMk/>
            <pc:sldMk cId="3566820106" sldId="320"/>
            <ac:spMk id="15" creationId="{2D9551F2-15F1-4F12-B1C7-8707AB683756}"/>
          </ac:spMkLst>
        </pc:spChg>
      </pc:sldChg>
      <pc:sldChg chg="modSp">
        <pc:chgData name="Jankiben Jasmatbhai Kothari" userId="S::w0779738@myscc.ca::d48902be-5b88-4d91-8fa4-258830982bee" providerId="AD" clId="Web-{7EE4CA04-FD5B-4E0D-8D83-1BE902519BB5}" dt="2021-07-26T20:10:20.616" v="60" actId="20577"/>
        <pc:sldMkLst>
          <pc:docMk/>
          <pc:sldMk cId="913284009" sldId="322"/>
        </pc:sldMkLst>
        <pc:spChg chg="mod">
          <ac:chgData name="Jankiben Jasmatbhai Kothari" userId="S::w0779738@myscc.ca::d48902be-5b88-4d91-8fa4-258830982bee" providerId="AD" clId="Web-{7EE4CA04-FD5B-4E0D-8D83-1BE902519BB5}" dt="2021-07-26T20:10:20.616" v="60" actId="20577"/>
          <ac:spMkLst>
            <pc:docMk/>
            <pc:sldMk cId="913284009" sldId="322"/>
            <ac:spMk id="10" creationId="{54897074-B6ED-4858-A857-0C9E0DB39637}"/>
          </ac:spMkLst>
        </pc:spChg>
      </pc:sldChg>
      <pc:sldChg chg="modSp">
        <pc:chgData name="Jankiben Jasmatbhai Kothari" userId="S::w0779738@myscc.ca::d48902be-5b88-4d91-8fa4-258830982bee" providerId="AD" clId="Web-{7EE4CA04-FD5B-4E0D-8D83-1BE902519BB5}" dt="2021-07-26T20:10:32.601" v="63" actId="20577"/>
        <pc:sldMkLst>
          <pc:docMk/>
          <pc:sldMk cId="3205868494" sldId="326"/>
        </pc:sldMkLst>
        <pc:spChg chg="mod">
          <ac:chgData name="Jankiben Jasmatbhai Kothari" userId="S::w0779738@myscc.ca::d48902be-5b88-4d91-8fa4-258830982bee" providerId="AD" clId="Web-{7EE4CA04-FD5B-4E0D-8D83-1BE902519BB5}" dt="2021-07-26T20:10:32.601" v="63" actId="20577"/>
          <ac:spMkLst>
            <pc:docMk/>
            <pc:sldMk cId="3205868494" sldId="326"/>
            <ac:spMk id="10" creationId="{54897074-B6ED-4858-A857-0C9E0DB39637}"/>
          </ac:spMkLst>
        </pc:spChg>
      </pc:sldChg>
      <pc:sldChg chg="modSp">
        <pc:chgData name="Jankiben Jasmatbhai Kothari" userId="S::w0779738@myscc.ca::d48902be-5b88-4d91-8fa4-258830982bee" providerId="AD" clId="Web-{7EE4CA04-FD5B-4E0D-8D83-1BE902519BB5}" dt="2021-07-26T20:11:02.900" v="68" actId="20577"/>
        <pc:sldMkLst>
          <pc:docMk/>
          <pc:sldMk cId="3457028274" sldId="327"/>
        </pc:sldMkLst>
        <pc:spChg chg="mod">
          <ac:chgData name="Jankiben Jasmatbhai Kothari" userId="S::w0779738@myscc.ca::d48902be-5b88-4d91-8fa4-258830982bee" providerId="AD" clId="Web-{7EE4CA04-FD5B-4E0D-8D83-1BE902519BB5}" dt="2021-07-26T20:11:02.900" v="68" actId="20577"/>
          <ac:spMkLst>
            <pc:docMk/>
            <pc:sldMk cId="3457028274" sldId="327"/>
            <ac:spMk id="8" creationId="{413059B9-35ED-487B-8B59-B188E7EE603D}"/>
          </ac:spMkLst>
        </pc:spChg>
        <pc:spChg chg="mod">
          <ac:chgData name="Jankiben Jasmatbhai Kothari" userId="S::w0779738@myscc.ca::d48902be-5b88-4d91-8fa4-258830982bee" providerId="AD" clId="Web-{7EE4CA04-FD5B-4E0D-8D83-1BE902519BB5}" dt="2021-07-26T20:10:46.087" v="64" actId="14100"/>
          <ac:spMkLst>
            <pc:docMk/>
            <pc:sldMk cId="3457028274" sldId="327"/>
            <ac:spMk id="12" creationId="{43284998-93F7-48EB-82AA-44AC9F9267CF}"/>
          </ac:spMkLst>
        </pc:spChg>
      </pc:sldChg>
      <pc:sldChg chg="modSp">
        <pc:chgData name="Jankiben Jasmatbhai Kothari" userId="S::w0779738@myscc.ca::d48902be-5b88-4d91-8fa4-258830982bee" providerId="AD" clId="Web-{7EE4CA04-FD5B-4E0D-8D83-1BE902519BB5}" dt="2021-07-26T20:13:07.971" v="95" actId="20577"/>
        <pc:sldMkLst>
          <pc:docMk/>
          <pc:sldMk cId="2690093863" sldId="328"/>
        </pc:sldMkLst>
        <pc:spChg chg="mod">
          <ac:chgData name="Jankiben Jasmatbhai Kothari" userId="S::w0779738@myscc.ca::d48902be-5b88-4d91-8fa4-258830982bee" providerId="AD" clId="Web-{7EE4CA04-FD5B-4E0D-8D83-1BE902519BB5}" dt="2021-07-26T20:13:07.971" v="95" actId="20577"/>
          <ac:spMkLst>
            <pc:docMk/>
            <pc:sldMk cId="2690093863" sldId="328"/>
            <ac:spMk id="8" creationId="{413059B9-35ED-487B-8B59-B188E7EE603D}"/>
          </ac:spMkLst>
        </pc:spChg>
      </pc:sldChg>
      <pc:sldChg chg="modSp">
        <pc:chgData name="Jankiben Jasmatbhai Kothari" userId="S::w0779738@myscc.ca::d48902be-5b88-4d91-8fa4-258830982bee" providerId="AD" clId="Web-{7EE4CA04-FD5B-4E0D-8D83-1BE902519BB5}" dt="2021-07-26T20:12:13.921" v="77" actId="1076"/>
        <pc:sldMkLst>
          <pc:docMk/>
          <pc:sldMk cId="1596658309" sldId="329"/>
        </pc:sldMkLst>
        <pc:spChg chg="mod">
          <ac:chgData name="Jankiben Jasmatbhai Kothari" userId="S::w0779738@myscc.ca::d48902be-5b88-4d91-8fa4-258830982bee" providerId="AD" clId="Web-{7EE4CA04-FD5B-4E0D-8D83-1BE902519BB5}" dt="2021-07-26T20:12:04.982" v="76" actId="20577"/>
          <ac:spMkLst>
            <pc:docMk/>
            <pc:sldMk cId="1596658309" sldId="329"/>
            <ac:spMk id="8" creationId="{413059B9-35ED-487B-8B59-B188E7EE603D}"/>
          </ac:spMkLst>
        </pc:spChg>
        <pc:spChg chg="mod">
          <ac:chgData name="Jankiben Jasmatbhai Kothari" userId="S::w0779738@myscc.ca::d48902be-5b88-4d91-8fa4-258830982bee" providerId="AD" clId="Web-{7EE4CA04-FD5B-4E0D-8D83-1BE902519BB5}" dt="2021-07-26T20:12:13.921" v="77" actId="1076"/>
          <ac:spMkLst>
            <pc:docMk/>
            <pc:sldMk cId="1596658309" sldId="329"/>
            <ac:spMk id="12" creationId="{43284998-93F7-48EB-82AA-44AC9F9267CF}"/>
          </ac:spMkLst>
        </pc:spChg>
        <pc:picChg chg="mod">
          <ac:chgData name="Jankiben Jasmatbhai Kothari" userId="S::w0779738@myscc.ca::d48902be-5b88-4d91-8fa4-258830982bee" providerId="AD" clId="Web-{7EE4CA04-FD5B-4E0D-8D83-1BE902519BB5}" dt="2021-07-26T20:11:51.716" v="72" actId="1076"/>
          <ac:picMkLst>
            <pc:docMk/>
            <pc:sldMk cId="1596658309" sldId="329"/>
            <ac:picMk id="4" creationId="{DF05A8A2-6688-4DDD-9163-57793DBF58FA}"/>
          </ac:picMkLst>
        </pc:picChg>
      </pc:sldChg>
      <pc:sldChg chg="modSp">
        <pc:chgData name="Jankiben Jasmatbhai Kothari" userId="S::w0779738@myscc.ca::d48902be-5b88-4d91-8fa4-258830982bee" providerId="AD" clId="Web-{7EE4CA04-FD5B-4E0D-8D83-1BE902519BB5}" dt="2021-07-26T20:12:23.406" v="80" actId="20577"/>
        <pc:sldMkLst>
          <pc:docMk/>
          <pc:sldMk cId="385013610" sldId="330"/>
        </pc:sldMkLst>
        <pc:spChg chg="mod">
          <ac:chgData name="Jankiben Jasmatbhai Kothari" userId="S::w0779738@myscc.ca::d48902be-5b88-4d91-8fa4-258830982bee" providerId="AD" clId="Web-{7EE4CA04-FD5B-4E0D-8D83-1BE902519BB5}" dt="2021-07-26T20:12:23.406" v="80" actId="20577"/>
          <ac:spMkLst>
            <pc:docMk/>
            <pc:sldMk cId="385013610" sldId="330"/>
            <ac:spMk id="8" creationId="{413059B9-35ED-487B-8B59-B188E7EE603D}"/>
          </ac:spMkLst>
        </pc:spChg>
      </pc:sldChg>
      <pc:sldChg chg="modSp">
        <pc:chgData name="Jankiben Jasmatbhai Kothari" userId="S::w0779738@myscc.ca::d48902be-5b88-4d91-8fa4-258830982bee" providerId="AD" clId="Web-{7EE4CA04-FD5B-4E0D-8D83-1BE902519BB5}" dt="2021-07-26T20:12:29.328" v="83" actId="20577"/>
        <pc:sldMkLst>
          <pc:docMk/>
          <pc:sldMk cId="421168970" sldId="331"/>
        </pc:sldMkLst>
        <pc:spChg chg="mod">
          <ac:chgData name="Jankiben Jasmatbhai Kothari" userId="S::w0779738@myscc.ca::d48902be-5b88-4d91-8fa4-258830982bee" providerId="AD" clId="Web-{7EE4CA04-FD5B-4E0D-8D83-1BE902519BB5}" dt="2021-07-26T20:12:29.328" v="83" actId="20577"/>
          <ac:spMkLst>
            <pc:docMk/>
            <pc:sldMk cId="421168970" sldId="331"/>
            <ac:spMk id="8" creationId="{413059B9-35ED-487B-8B59-B188E7EE603D}"/>
          </ac:spMkLst>
        </pc:spChg>
      </pc:sldChg>
      <pc:sldChg chg="modSp">
        <pc:chgData name="Jankiben Jasmatbhai Kothari" userId="S::w0779738@myscc.ca::d48902be-5b88-4d91-8fa4-258830982bee" providerId="AD" clId="Web-{7EE4CA04-FD5B-4E0D-8D83-1BE902519BB5}" dt="2021-07-26T20:12:37.813" v="86" actId="20577"/>
        <pc:sldMkLst>
          <pc:docMk/>
          <pc:sldMk cId="2901250371" sldId="332"/>
        </pc:sldMkLst>
        <pc:spChg chg="mod">
          <ac:chgData name="Jankiben Jasmatbhai Kothari" userId="S::w0779738@myscc.ca::d48902be-5b88-4d91-8fa4-258830982bee" providerId="AD" clId="Web-{7EE4CA04-FD5B-4E0D-8D83-1BE902519BB5}" dt="2021-07-26T20:12:37.813" v="86" actId="20577"/>
          <ac:spMkLst>
            <pc:docMk/>
            <pc:sldMk cId="2901250371" sldId="332"/>
            <ac:spMk id="8" creationId="{413059B9-35ED-487B-8B59-B188E7EE603D}"/>
          </ac:spMkLst>
        </pc:spChg>
      </pc:sldChg>
      <pc:sldChg chg="modSp">
        <pc:chgData name="Jankiben Jasmatbhai Kothari" userId="S::w0779738@myscc.ca::d48902be-5b88-4d91-8fa4-258830982bee" providerId="AD" clId="Web-{7EE4CA04-FD5B-4E0D-8D83-1BE902519BB5}" dt="2021-07-26T20:13:01.424" v="92" actId="20577"/>
        <pc:sldMkLst>
          <pc:docMk/>
          <pc:sldMk cId="2811844216" sldId="333"/>
        </pc:sldMkLst>
        <pc:spChg chg="mod">
          <ac:chgData name="Jankiben Jasmatbhai Kothari" userId="S::w0779738@myscc.ca::d48902be-5b88-4d91-8fa4-258830982bee" providerId="AD" clId="Web-{7EE4CA04-FD5B-4E0D-8D83-1BE902519BB5}" dt="2021-07-26T20:13:01.424" v="92" actId="20577"/>
          <ac:spMkLst>
            <pc:docMk/>
            <pc:sldMk cId="2811844216" sldId="333"/>
            <ac:spMk id="8" creationId="{413059B9-35ED-487B-8B59-B188E7EE603D}"/>
          </ac:spMkLst>
        </pc:spChg>
      </pc:sldChg>
      <pc:sldChg chg="modSp">
        <pc:chgData name="Jankiben Jasmatbhai Kothari" userId="S::w0779738@myscc.ca::d48902be-5b88-4d91-8fa4-258830982bee" providerId="AD" clId="Web-{7EE4CA04-FD5B-4E0D-8D83-1BE902519BB5}" dt="2021-07-26T20:12:50.845" v="89" actId="20577"/>
        <pc:sldMkLst>
          <pc:docMk/>
          <pc:sldMk cId="1843251420" sldId="334"/>
        </pc:sldMkLst>
        <pc:spChg chg="mod">
          <ac:chgData name="Jankiben Jasmatbhai Kothari" userId="S::w0779738@myscc.ca::d48902be-5b88-4d91-8fa4-258830982bee" providerId="AD" clId="Web-{7EE4CA04-FD5B-4E0D-8D83-1BE902519BB5}" dt="2021-07-26T20:12:50.845" v="89" actId="20577"/>
          <ac:spMkLst>
            <pc:docMk/>
            <pc:sldMk cId="1843251420" sldId="334"/>
            <ac:spMk id="8" creationId="{413059B9-35ED-487B-8B59-B188E7EE603D}"/>
          </ac:spMkLst>
        </pc:spChg>
      </pc:sldChg>
      <pc:sldChg chg="modSp">
        <pc:chgData name="Jankiben Jasmatbhai Kothari" userId="S::w0779738@myscc.ca::d48902be-5b88-4d91-8fa4-258830982bee" providerId="AD" clId="Web-{7EE4CA04-FD5B-4E0D-8D83-1BE902519BB5}" dt="2021-07-26T20:10:06.396" v="54" actId="20577"/>
        <pc:sldMkLst>
          <pc:docMk/>
          <pc:sldMk cId="2556208472" sldId="335"/>
        </pc:sldMkLst>
        <pc:spChg chg="mod">
          <ac:chgData name="Jankiben Jasmatbhai Kothari" userId="S::w0779738@myscc.ca::d48902be-5b88-4d91-8fa4-258830982bee" providerId="AD" clId="Web-{7EE4CA04-FD5B-4E0D-8D83-1BE902519BB5}" dt="2021-07-26T20:10:06.396" v="54" actId="20577"/>
          <ac:spMkLst>
            <pc:docMk/>
            <pc:sldMk cId="2556208472" sldId="335"/>
            <ac:spMk id="10" creationId="{54897074-B6ED-4858-A857-0C9E0DB39637}"/>
          </ac:spMkLst>
        </pc:spChg>
      </pc:sldChg>
      <pc:sldChg chg="modSp">
        <pc:chgData name="Jankiben Jasmatbhai Kothari" userId="S::w0779738@myscc.ca::d48902be-5b88-4d91-8fa4-258830982bee" providerId="AD" clId="Web-{7EE4CA04-FD5B-4E0D-8D83-1BE902519BB5}" dt="2021-07-26T20:13:31.113" v="101" actId="20577"/>
        <pc:sldMkLst>
          <pc:docMk/>
          <pc:sldMk cId="1224831002" sldId="336"/>
        </pc:sldMkLst>
        <pc:spChg chg="mod">
          <ac:chgData name="Jankiben Jasmatbhai Kothari" userId="S::w0779738@myscc.ca::d48902be-5b88-4d91-8fa4-258830982bee" providerId="AD" clId="Web-{7EE4CA04-FD5B-4E0D-8D83-1BE902519BB5}" dt="2021-07-26T20:13:31.113" v="101" actId="20577"/>
          <ac:spMkLst>
            <pc:docMk/>
            <pc:sldMk cId="1224831002" sldId="336"/>
            <ac:spMk id="43" creationId="{226F64E4-04E9-4A66-B398-C495208B9FF3}"/>
          </ac:spMkLst>
        </pc:spChg>
      </pc:sldChg>
      <pc:sldChg chg="add replId">
        <pc:chgData name="Jankiben Jasmatbhai Kothari" userId="S::w0779738@myscc.ca::d48902be-5b88-4d91-8fa4-258830982bee" providerId="AD" clId="Web-{7EE4CA04-FD5B-4E0D-8D83-1BE902519BB5}" dt="2021-07-26T20:02:30.319" v="0"/>
        <pc:sldMkLst>
          <pc:docMk/>
          <pc:sldMk cId="1106687049" sldId="337"/>
        </pc:sldMkLst>
      </pc:sldChg>
    </pc:docChg>
  </pc:docChgLst>
  <pc:docChgLst>
    <pc:chgData name="Hitarth Mehta" userId="S::w0776103@myscc.ca::9bf5ce78-54ad-458f-b6f9-c562b1e9b62f" providerId="AD" clId="Web-{14A1C2AA-A93B-49BA-916B-E5526F7742CA}"/>
    <pc:docChg chg="addSld modSld sldOrd">
      <pc:chgData name="Hitarth Mehta" userId="S::w0776103@myscc.ca::9bf5ce78-54ad-458f-b6f9-c562b1e9b62f" providerId="AD" clId="Web-{14A1C2AA-A93B-49BA-916B-E5526F7742CA}" dt="2021-07-26T20:00:55.606" v="55" actId="14100"/>
      <pc:docMkLst>
        <pc:docMk/>
      </pc:docMkLst>
      <pc:sldChg chg="delSp modSp add ord replId">
        <pc:chgData name="Hitarth Mehta" userId="S::w0776103@myscc.ca::9bf5ce78-54ad-458f-b6f9-c562b1e9b62f" providerId="AD" clId="Web-{14A1C2AA-A93B-49BA-916B-E5526F7742CA}" dt="2021-07-26T20:00:55.606" v="55" actId="14100"/>
        <pc:sldMkLst>
          <pc:docMk/>
          <pc:sldMk cId="1224831002" sldId="336"/>
        </pc:sldMkLst>
        <pc:spChg chg="mod">
          <ac:chgData name="Hitarth Mehta" userId="S::w0776103@myscc.ca::9bf5ce78-54ad-458f-b6f9-c562b1e9b62f" providerId="AD" clId="Web-{14A1C2AA-A93B-49BA-916B-E5526F7742CA}" dt="2021-07-26T20:00:55.606" v="55" actId="14100"/>
          <ac:spMkLst>
            <pc:docMk/>
            <pc:sldMk cId="1224831002" sldId="336"/>
            <ac:spMk id="12" creationId="{00000000-0000-0000-0000-000000000000}"/>
          </ac:spMkLst>
        </pc:spChg>
        <pc:spChg chg="mod">
          <ac:chgData name="Hitarth Mehta" userId="S::w0776103@myscc.ca::9bf5ce78-54ad-458f-b6f9-c562b1e9b62f" providerId="AD" clId="Web-{14A1C2AA-A93B-49BA-916B-E5526F7742CA}" dt="2021-07-26T20:00:51.059" v="54" actId="20577"/>
          <ac:spMkLst>
            <pc:docMk/>
            <pc:sldMk cId="1224831002" sldId="336"/>
            <ac:spMk id="27" creationId="{13972570-7559-4931-8760-F471068A35B9}"/>
          </ac:spMkLst>
        </pc:spChg>
        <pc:spChg chg="mod">
          <ac:chgData name="Hitarth Mehta" userId="S::w0776103@myscc.ca::9bf5ce78-54ad-458f-b6f9-c562b1e9b62f" providerId="AD" clId="Web-{14A1C2AA-A93B-49BA-916B-E5526F7742CA}" dt="2021-07-26T20:00:24.965" v="41" actId="20577"/>
          <ac:spMkLst>
            <pc:docMk/>
            <pc:sldMk cId="1224831002" sldId="336"/>
            <ac:spMk id="30" creationId="{DDE1399E-653D-4D75-B637-EB5FE9F345C1}"/>
          </ac:spMkLst>
        </pc:spChg>
        <pc:spChg chg="del">
          <ac:chgData name="Hitarth Mehta" userId="S::w0776103@myscc.ca::9bf5ce78-54ad-458f-b6f9-c562b1e9b62f" providerId="AD" clId="Web-{14A1C2AA-A93B-49BA-916B-E5526F7742CA}" dt="2021-07-26T20:00:30.575" v="43"/>
          <ac:spMkLst>
            <pc:docMk/>
            <pc:sldMk cId="1224831002" sldId="336"/>
            <ac:spMk id="44" creationId="{A385E319-4FD4-4798-9E48-B700A3DE9851}"/>
          </ac:spMkLst>
        </pc:spChg>
        <pc:picChg chg="del">
          <ac:chgData name="Hitarth Mehta" userId="S::w0776103@myscc.ca::9bf5ce78-54ad-458f-b6f9-c562b1e9b62f" providerId="AD" clId="Web-{14A1C2AA-A93B-49BA-916B-E5526F7742CA}" dt="2021-07-26T20:00:30.575" v="42"/>
          <ac:picMkLst>
            <pc:docMk/>
            <pc:sldMk cId="1224831002" sldId="336"/>
            <ac:picMk id="3" creationId="{0479D03A-3D83-40F6-B6F1-D460AAD7D3FE}"/>
          </ac:picMkLst>
        </pc:picChg>
      </pc:sldChg>
    </pc:docChg>
  </pc:docChgLst>
  <pc:docChgLst>
    <pc:chgData name="Hitarth Mehta" userId="S::w0776103@myscc.ca::9bf5ce78-54ad-458f-b6f9-c562b1e9b62f" providerId="AD" clId="Web-{425E7149-FC38-43B7-A80D-0036F09310F5}"/>
    <pc:docChg chg="modSld">
      <pc:chgData name="Hitarth Mehta" userId="S::w0776103@myscc.ca::9bf5ce78-54ad-458f-b6f9-c562b1e9b62f" providerId="AD" clId="Web-{425E7149-FC38-43B7-A80D-0036F09310F5}" dt="2021-07-26T20:36:59.394" v="268" actId="20577"/>
      <pc:docMkLst>
        <pc:docMk/>
      </pc:docMkLst>
      <pc:sldChg chg="modSp">
        <pc:chgData name="Hitarth Mehta" userId="S::w0776103@myscc.ca::9bf5ce78-54ad-458f-b6f9-c562b1e9b62f" providerId="AD" clId="Web-{425E7149-FC38-43B7-A80D-0036F09310F5}" dt="2021-07-26T20:35:48.468" v="259" actId="20577"/>
        <pc:sldMkLst>
          <pc:docMk/>
          <pc:sldMk cId="0" sldId="274"/>
        </pc:sldMkLst>
        <pc:spChg chg="mod">
          <ac:chgData name="Hitarth Mehta" userId="S::w0776103@myscc.ca::9bf5ce78-54ad-458f-b6f9-c562b1e9b62f" providerId="AD" clId="Web-{425E7149-FC38-43B7-A80D-0036F09310F5}" dt="2021-07-26T20:35:48.468" v="259" actId="20577"/>
          <ac:spMkLst>
            <pc:docMk/>
            <pc:sldMk cId="0" sldId="274"/>
            <ac:spMk id="6" creationId="{00000000-0000-0000-0000-000000000000}"/>
          </ac:spMkLst>
        </pc:spChg>
      </pc:sldChg>
      <pc:sldChg chg="modSp">
        <pc:chgData name="Hitarth Mehta" userId="S::w0776103@myscc.ca::9bf5ce78-54ad-458f-b6f9-c562b1e9b62f" providerId="AD" clId="Web-{425E7149-FC38-43B7-A80D-0036F09310F5}" dt="2021-07-26T20:34:58.433" v="218" actId="20577"/>
        <pc:sldMkLst>
          <pc:docMk/>
          <pc:sldMk cId="1540349514" sldId="315"/>
        </pc:sldMkLst>
        <pc:spChg chg="mod">
          <ac:chgData name="Hitarth Mehta" userId="S::w0776103@myscc.ca::9bf5ce78-54ad-458f-b6f9-c562b1e9b62f" providerId="AD" clId="Web-{425E7149-FC38-43B7-A80D-0036F09310F5}" dt="2021-07-26T20:34:58.433" v="218" actId="20577"/>
          <ac:spMkLst>
            <pc:docMk/>
            <pc:sldMk cId="1540349514" sldId="315"/>
            <ac:spMk id="12" creationId="{E96B13E5-D2EF-4B16-8181-357702458883}"/>
          </ac:spMkLst>
        </pc:spChg>
      </pc:sldChg>
      <pc:sldChg chg="modSp">
        <pc:chgData name="Hitarth Mehta" userId="S::w0776103@myscc.ca::9bf5ce78-54ad-458f-b6f9-c562b1e9b62f" providerId="AD" clId="Web-{425E7149-FC38-43B7-A80D-0036F09310F5}" dt="2021-07-26T20:30:45.291" v="207" actId="1076"/>
        <pc:sldMkLst>
          <pc:docMk/>
          <pc:sldMk cId="3566820106" sldId="320"/>
        </pc:sldMkLst>
        <pc:spChg chg="mod">
          <ac:chgData name="Hitarth Mehta" userId="S::w0776103@myscc.ca::9bf5ce78-54ad-458f-b6f9-c562b1e9b62f" providerId="AD" clId="Web-{425E7149-FC38-43B7-A80D-0036F09310F5}" dt="2021-07-26T20:30:45.291" v="207" actId="1076"/>
          <ac:spMkLst>
            <pc:docMk/>
            <pc:sldMk cId="3566820106" sldId="320"/>
            <ac:spMk id="7" creationId="{00000000-0000-0000-0000-000000000000}"/>
          </ac:spMkLst>
        </pc:spChg>
      </pc:sldChg>
      <pc:sldChg chg="modSp">
        <pc:chgData name="Hitarth Mehta" userId="S::w0776103@myscc.ca::9bf5ce78-54ad-458f-b6f9-c562b1e9b62f" providerId="AD" clId="Web-{425E7149-FC38-43B7-A80D-0036F09310F5}" dt="2021-07-26T20:36:59.394" v="268" actId="20577"/>
        <pc:sldMkLst>
          <pc:docMk/>
          <pc:sldMk cId="1224831002" sldId="336"/>
        </pc:sldMkLst>
        <pc:spChg chg="mod">
          <ac:chgData name="Hitarth Mehta" userId="S::w0776103@myscc.ca::9bf5ce78-54ad-458f-b6f9-c562b1e9b62f" providerId="AD" clId="Web-{425E7149-FC38-43B7-A80D-0036F09310F5}" dt="2021-07-26T20:36:59.394" v="268" actId="20577"/>
          <ac:spMkLst>
            <pc:docMk/>
            <pc:sldMk cId="1224831002" sldId="336"/>
            <ac:spMk id="43" creationId="{226F64E4-04E9-4A66-B398-C495208B9FF3}"/>
          </ac:spMkLst>
        </pc:spChg>
      </pc:sldChg>
    </pc:docChg>
  </pc:docChgLst>
  <pc:docChgLst>
    <pc:chgData name="Paramjit Singh" userId="S::w0784180@myscc.ca::3b971d1b-b2ab-420d-a51c-f37b05291dd2" providerId="AD" clId="Web-{DF34D566-62AC-41B3-9A7F-4435FC093F9B}"/>
    <pc:docChg chg="modSld">
      <pc:chgData name="Paramjit Singh" userId="S::w0784180@myscc.ca::3b971d1b-b2ab-420d-a51c-f37b05291dd2" providerId="AD" clId="Web-{DF34D566-62AC-41B3-9A7F-4435FC093F9B}" dt="2021-07-26T20:33:30.657" v="206" actId="14100"/>
      <pc:docMkLst>
        <pc:docMk/>
      </pc:docMkLst>
      <pc:sldChg chg="modSp">
        <pc:chgData name="Paramjit Singh" userId="S::w0784180@myscc.ca::3b971d1b-b2ab-420d-a51c-f37b05291dd2" providerId="AD" clId="Web-{DF34D566-62AC-41B3-9A7F-4435FC093F9B}" dt="2021-07-26T20:33:30.657" v="206" actId="14100"/>
        <pc:sldMkLst>
          <pc:docMk/>
          <pc:sldMk cId="1540349514" sldId="315"/>
        </pc:sldMkLst>
        <pc:spChg chg="mod">
          <ac:chgData name="Paramjit Singh" userId="S::w0784180@myscc.ca::3b971d1b-b2ab-420d-a51c-f37b05291dd2" providerId="AD" clId="Web-{DF34D566-62AC-41B3-9A7F-4435FC093F9B}" dt="2021-07-26T20:33:30.657" v="206" actId="14100"/>
          <ac:spMkLst>
            <pc:docMk/>
            <pc:sldMk cId="1540349514" sldId="315"/>
            <ac:spMk id="12" creationId="{E96B13E5-D2EF-4B16-8181-357702458883}"/>
          </ac:spMkLst>
        </pc:spChg>
      </pc:sldChg>
      <pc:sldChg chg="modSp">
        <pc:chgData name="Paramjit Singh" userId="S::w0784180@myscc.ca::3b971d1b-b2ab-420d-a51c-f37b05291dd2" providerId="AD" clId="Web-{DF34D566-62AC-41B3-9A7F-4435FC093F9B}" dt="2021-07-26T20:26:27.435" v="196" actId="20577"/>
        <pc:sldMkLst>
          <pc:docMk/>
          <pc:sldMk cId="3566820106" sldId="320"/>
        </pc:sldMkLst>
        <pc:spChg chg="mod">
          <ac:chgData name="Paramjit Singh" userId="S::w0784180@myscc.ca::3b971d1b-b2ab-420d-a51c-f37b05291dd2" providerId="AD" clId="Web-{DF34D566-62AC-41B3-9A7F-4435FC093F9B}" dt="2021-07-26T20:26:27.435" v="196" actId="20577"/>
          <ac:spMkLst>
            <pc:docMk/>
            <pc:sldMk cId="3566820106" sldId="320"/>
            <ac:spMk id="7" creationId="{00000000-0000-0000-0000-000000000000}"/>
          </ac:spMkLst>
        </pc:spChg>
      </pc:sldChg>
      <pc:sldChg chg="modSp">
        <pc:chgData name="Paramjit Singh" userId="S::w0784180@myscc.ca::3b971d1b-b2ab-420d-a51c-f37b05291dd2" providerId="AD" clId="Web-{DF34D566-62AC-41B3-9A7F-4435FC093F9B}" dt="2021-07-26T20:32:19.079" v="201" actId="20577"/>
        <pc:sldMkLst>
          <pc:docMk/>
          <pc:sldMk cId="1596658309" sldId="329"/>
        </pc:sldMkLst>
        <pc:spChg chg="mod">
          <ac:chgData name="Paramjit Singh" userId="S::w0784180@myscc.ca::3b971d1b-b2ab-420d-a51c-f37b05291dd2" providerId="AD" clId="Web-{DF34D566-62AC-41B3-9A7F-4435FC093F9B}" dt="2021-07-26T20:32:19.079" v="201" actId="20577"/>
          <ac:spMkLst>
            <pc:docMk/>
            <pc:sldMk cId="1596658309" sldId="329"/>
            <ac:spMk id="12" creationId="{43284998-93F7-48EB-82AA-44AC9F9267CF}"/>
          </ac:spMkLst>
        </pc:spChg>
        <pc:picChg chg="mod">
          <ac:chgData name="Paramjit Singh" userId="S::w0784180@myscc.ca::3b971d1b-b2ab-420d-a51c-f37b05291dd2" providerId="AD" clId="Web-{DF34D566-62AC-41B3-9A7F-4435FC093F9B}" dt="2021-07-26T20:32:11.532" v="198" actId="1076"/>
          <ac:picMkLst>
            <pc:docMk/>
            <pc:sldMk cId="1596658309" sldId="329"/>
            <ac:picMk id="4" creationId="{DF05A8A2-6688-4DDD-9163-57793DBF58FA}"/>
          </ac:picMkLst>
        </pc:picChg>
      </pc:sldChg>
      <pc:sldChg chg="modSp">
        <pc:chgData name="Paramjit Singh" userId="S::w0784180@myscc.ca::3b971d1b-b2ab-420d-a51c-f37b05291dd2" providerId="AD" clId="Web-{DF34D566-62AC-41B3-9A7F-4435FC093F9B}" dt="2021-07-26T20:32:25.594" v="202" actId="20577"/>
        <pc:sldMkLst>
          <pc:docMk/>
          <pc:sldMk cId="385013610" sldId="330"/>
        </pc:sldMkLst>
        <pc:spChg chg="mod">
          <ac:chgData name="Paramjit Singh" userId="S::w0784180@myscc.ca::3b971d1b-b2ab-420d-a51c-f37b05291dd2" providerId="AD" clId="Web-{DF34D566-62AC-41B3-9A7F-4435FC093F9B}" dt="2021-07-26T20:32:25.594" v="202" actId="20577"/>
          <ac:spMkLst>
            <pc:docMk/>
            <pc:sldMk cId="385013610" sldId="330"/>
            <ac:spMk id="12" creationId="{43284998-93F7-48EB-82AA-44AC9F9267C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28670E-337B-423F-835D-91E3850223FD}"/>
              </a:ext>
            </a:extLst>
          </p:cNvPr>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8E12BE8-5764-4732-A434-18D50FA7C1FD}"/>
              </a:ext>
            </a:extLst>
          </p:cNvPr>
          <p:cNvSpPr>
            <a:spLocks noGrp="1"/>
          </p:cNvSpPr>
          <p:nvPr>
            <p:ph type="dt" sz="quarter" idx="1"/>
          </p:nvPr>
        </p:nvSpPr>
        <p:spPr>
          <a:xfrm>
            <a:off x="10358438" y="0"/>
            <a:ext cx="7924800" cy="515938"/>
          </a:xfrm>
          <a:prstGeom prst="rect">
            <a:avLst/>
          </a:prstGeom>
        </p:spPr>
        <p:txBody>
          <a:bodyPr vert="horz" lIns="91440" tIns="45720" rIns="91440" bIns="45720" rtlCol="0"/>
          <a:lstStyle>
            <a:lvl1pPr algn="r">
              <a:defRPr sz="1200"/>
            </a:lvl1pPr>
          </a:lstStyle>
          <a:p>
            <a:fld id="{FF170B3F-1D29-4B52-8EAD-0968FAEA99EE}" type="datetimeFigureOut">
              <a:rPr lang="en-US" smtClean="0"/>
              <a:t>7/27/2021</a:t>
            </a:fld>
            <a:endParaRPr lang="en-US"/>
          </a:p>
        </p:txBody>
      </p:sp>
      <p:sp>
        <p:nvSpPr>
          <p:cNvPr id="4" name="Footer Placeholder 3">
            <a:extLst>
              <a:ext uri="{FF2B5EF4-FFF2-40B4-BE49-F238E27FC236}">
                <a16:creationId xmlns:a16="http://schemas.microsoft.com/office/drawing/2014/main" id="{D5BDFB2C-B819-4A0B-BD7A-D36C2566DBFA}"/>
              </a:ext>
            </a:extLst>
          </p:cNvPr>
          <p:cNvSpPr>
            <a:spLocks noGrp="1"/>
          </p:cNvSpPr>
          <p:nvPr>
            <p:ph type="ftr" sz="quarter" idx="2"/>
          </p:nvPr>
        </p:nvSpPr>
        <p:spPr>
          <a:xfrm>
            <a:off x="0" y="9771063"/>
            <a:ext cx="7924800" cy="515937"/>
          </a:xfrm>
          <a:prstGeom prst="rect">
            <a:avLst/>
          </a:prstGeom>
        </p:spPr>
        <p:txBody>
          <a:bodyPr vert="horz" lIns="91440" tIns="45720" rIns="91440" bIns="45720" rtlCol="0" anchor="b"/>
          <a:lstStyle>
            <a:lvl1pPr algn="l">
              <a:defRPr sz="1200"/>
            </a:lvl1pPr>
          </a:lstStyle>
          <a:p>
            <a:r>
              <a:rPr lang="en-US"/>
              <a:t>A Countrywide Traffic Accident Dataset</a:t>
            </a:r>
          </a:p>
        </p:txBody>
      </p:sp>
      <p:sp>
        <p:nvSpPr>
          <p:cNvPr id="5" name="Slide Number Placeholder 4">
            <a:extLst>
              <a:ext uri="{FF2B5EF4-FFF2-40B4-BE49-F238E27FC236}">
                <a16:creationId xmlns:a16="http://schemas.microsoft.com/office/drawing/2014/main" id="{B030EF8D-8E05-488B-B5B4-A03346868BF3}"/>
              </a:ext>
            </a:extLst>
          </p:cNvPr>
          <p:cNvSpPr>
            <a:spLocks noGrp="1"/>
          </p:cNvSpPr>
          <p:nvPr>
            <p:ph type="sldNum" sz="quarter" idx="3"/>
          </p:nvPr>
        </p:nvSpPr>
        <p:spPr>
          <a:xfrm>
            <a:off x="10358438" y="9771063"/>
            <a:ext cx="7924800" cy="515937"/>
          </a:xfrm>
          <a:prstGeom prst="rect">
            <a:avLst/>
          </a:prstGeom>
        </p:spPr>
        <p:txBody>
          <a:bodyPr vert="horz" lIns="91440" tIns="45720" rIns="91440" bIns="45720" rtlCol="0" anchor="b"/>
          <a:lstStyle>
            <a:lvl1pPr algn="r">
              <a:defRPr sz="1200"/>
            </a:lvl1pPr>
          </a:lstStyle>
          <a:p>
            <a:fld id="{8215E846-4B71-4BBB-B171-BF2964FEDA2D}" type="slidenum">
              <a:rPr lang="en-US" smtClean="0"/>
              <a:t>‹#›</a:t>
            </a:fld>
            <a:endParaRPr lang="en-US"/>
          </a:p>
        </p:txBody>
      </p:sp>
    </p:spTree>
    <p:extLst>
      <p:ext uri="{BB962C8B-B14F-4D97-AF65-F5344CB8AC3E}">
        <p14:creationId xmlns:p14="http://schemas.microsoft.com/office/powerpoint/2010/main" val="313282592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0190B7FB-74EA-48BD-9D89-9425F8D20A72}" type="datetimeFigureOut">
              <a:rPr lang="en-US" smtClean="0"/>
              <a:t>7/27/2021</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r>
              <a:rPr lang="en-US"/>
              <a:t>A Countrywide Traffic Accident Dataset</a:t>
            </a:r>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BE41D6A2-9D8C-469C-BA06-3DE51D85E8B1}" type="slidenum">
              <a:rPr lang="en-US" smtClean="0"/>
              <a:t>‹#›</a:t>
            </a:fld>
            <a:endParaRPr lang="en-US"/>
          </a:p>
        </p:txBody>
      </p:sp>
    </p:spTree>
    <p:extLst>
      <p:ext uri="{BB962C8B-B14F-4D97-AF65-F5344CB8AC3E}">
        <p14:creationId xmlns:p14="http://schemas.microsoft.com/office/powerpoint/2010/main" val="35659378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366081" y="4124188"/>
            <a:ext cx="5555837" cy="1366520"/>
          </a:xfrm>
          <a:prstGeom prst="rect">
            <a:avLst/>
          </a:prstGeom>
        </p:spPr>
        <p:txBody>
          <a:bodyPr wrap="square" lIns="0" tIns="0" rIns="0" bIns="0">
            <a:spAutoFit/>
          </a:bodyPr>
          <a:lstStyle>
            <a:lvl1pPr>
              <a:defRPr sz="8800" b="1" i="0">
                <a:solidFill>
                  <a:schemeClr val="tx1"/>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5" name="Holder 5"/>
          <p:cNvSpPr>
            <a:spLocks noGrp="1"/>
          </p:cNvSpPr>
          <p:nvPr>
            <p:ph type="dt" sz="half" idx="6"/>
          </p:nvPr>
        </p:nvSpPr>
        <p:spPr/>
        <p:txBody>
          <a:bodyPr lIns="0" tIns="0" rIns="0" bIns="0"/>
          <a:lstStyle>
            <a:lvl1pPr>
              <a:defRPr sz="1400" b="0" i="0">
                <a:solidFill>
                  <a:schemeClr val="tx1"/>
                </a:solidFill>
                <a:latin typeface="Lucida Sans Unicode"/>
                <a:cs typeface="Lucida Sans Unicode"/>
              </a:defRPr>
            </a:lvl1pPr>
          </a:lstStyle>
          <a:p>
            <a:pPr marL="12700">
              <a:lnSpc>
                <a:spcPct val="100000"/>
              </a:lnSpc>
              <a:spcBef>
                <a:spcPts val="85"/>
              </a:spcBef>
            </a:pPr>
            <a:fld id="{31CA9F45-36D0-4B0F-869E-68D6DF5A796F}" type="datetime1">
              <a:rPr lang="en-US" spc="20" smtClean="0"/>
              <a:t>7/27/2021</a:t>
            </a:fld>
            <a:endParaRPr spc="2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5" name="Holder 5"/>
          <p:cNvSpPr>
            <a:spLocks noGrp="1"/>
          </p:cNvSpPr>
          <p:nvPr>
            <p:ph type="dt" sz="half" idx="6"/>
          </p:nvPr>
        </p:nvSpPr>
        <p:spPr/>
        <p:txBody>
          <a:bodyPr lIns="0" tIns="0" rIns="0" bIns="0"/>
          <a:lstStyle>
            <a:lvl1pPr>
              <a:defRPr sz="1400" b="0" i="0">
                <a:solidFill>
                  <a:schemeClr val="tx1"/>
                </a:solidFill>
                <a:latin typeface="Lucida Sans Unicode"/>
                <a:cs typeface="Lucida Sans Unicode"/>
              </a:defRPr>
            </a:lvl1pPr>
          </a:lstStyle>
          <a:p>
            <a:pPr marL="12700">
              <a:lnSpc>
                <a:spcPct val="100000"/>
              </a:lnSpc>
              <a:spcBef>
                <a:spcPts val="85"/>
              </a:spcBef>
            </a:pPr>
            <a:fld id="{8CF2F94B-295E-4506-B5CE-5E187B28C814}" type="datetime1">
              <a:rPr lang="en-US" spc="20" smtClean="0"/>
              <a:t>7/27/2021</a:t>
            </a:fld>
            <a:endParaRPr spc="2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6" name="Holder 6"/>
          <p:cNvSpPr>
            <a:spLocks noGrp="1"/>
          </p:cNvSpPr>
          <p:nvPr>
            <p:ph type="dt" sz="half" idx="6"/>
          </p:nvPr>
        </p:nvSpPr>
        <p:spPr/>
        <p:txBody>
          <a:bodyPr lIns="0" tIns="0" rIns="0" bIns="0"/>
          <a:lstStyle>
            <a:lvl1pPr>
              <a:defRPr sz="1400" b="0" i="0">
                <a:solidFill>
                  <a:schemeClr val="tx1"/>
                </a:solidFill>
                <a:latin typeface="Lucida Sans Unicode"/>
                <a:cs typeface="Lucida Sans Unicode"/>
              </a:defRPr>
            </a:lvl1pPr>
          </a:lstStyle>
          <a:p>
            <a:pPr marL="12700">
              <a:lnSpc>
                <a:spcPct val="100000"/>
              </a:lnSpc>
              <a:spcBef>
                <a:spcPts val="85"/>
              </a:spcBef>
            </a:pPr>
            <a:fld id="{3DE34894-B069-45A9-96B7-4FCF600527F9}" type="datetime1">
              <a:rPr lang="en-US" spc="20" smtClean="0"/>
              <a:t>7/27/2021</a:t>
            </a:fld>
            <a:endParaRPr spc="2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4" name="Holder 4"/>
          <p:cNvSpPr>
            <a:spLocks noGrp="1"/>
          </p:cNvSpPr>
          <p:nvPr>
            <p:ph type="dt" sz="half" idx="6"/>
          </p:nvPr>
        </p:nvSpPr>
        <p:spPr/>
        <p:txBody>
          <a:bodyPr lIns="0" tIns="0" rIns="0" bIns="0"/>
          <a:lstStyle>
            <a:lvl1pPr>
              <a:defRPr sz="1400" b="0" i="0">
                <a:solidFill>
                  <a:schemeClr val="tx1"/>
                </a:solidFill>
                <a:latin typeface="Lucida Sans Unicode"/>
                <a:cs typeface="Lucida Sans Unicode"/>
              </a:defRPr>
            </a:lvl1pPr>
          </a:lstStyle>
          <a:p>
            <a:pPr marL="12700">
              <a:lnSpc>
                <a:spcPct val="100000"/>
              </a:lnSpc>
              <a:spcBef>
                <a:spcPts val="85"/>
              </a:spcBef>
            </a:pPr>
            <a:fld id="{C056954A-BE3E-4059-B5EF-F489AA7E7EAB}" type="datetime1">
              <a:rPr lang="en-US" spc="20" smtClean="0"/>
              <a:t>7/27/2021</a:t>
            </a:fld>
            <a:endParaRPr spc="2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3" name="Holder 3"/>
          <p:cNvSpPr>
            <a:spLocks noGrp="1"/>
          </p:cNvSpPr>
          <p:nvPr>
            <p:ph type="dt" sz="half" idx="6"/>
          </p:nvPr>
        </p:nvSpPr>
        <p:spPr/>
        <p:txBody>
          <a:bodyPr lIns="0" tIns="0" rIns="0" bIns="0"/>
          <a:lstStyle>
            <a:lvl1pPr>
              <a:defRPr sz="1400" b="0" i="0">
                <a:solidFill>
                  <a:schemeClr val="tx1"/>
                </a:solidFill>
                <a:latin typeface="Lucida Sans Unicode"/>
                <a:cs typeface="Lucida Sans Unicode"/>
              </a:defRPr>
            </a:lvl1pPr>
          </a:lstStyle>
          <a:p>
            <a:pPr marL="12700">
              <a:lnSpc>
                <a:spcPct val="100000"/>
              </a:lnSpc>
              <a:spcBef>
                <a:spcPts val="85"/>
              </a:spcBef>
            </a:pPr>
            <a:fld id="{3829FA6C-2592-44A0-9813-47698988A547}" type="datetime1">
              <a:rPr lang="en-US" spc="20" smtClean="0"/>
              <a:t>7/27/2021</a:t>
            </a:fld>
            <a:endParaRPr spc="2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D93B"/>
          </a:solidFill>
        </p:spPr>
        <p:txBody>
          <a:bodyPr wrap="square" lIns="0" tIns="0" rIns="0" bIns="0" rtlCol="0"/>
          <a:lstStyle/>
          <a:p>
            <a:endParaRPr/>
          </a:p>
        </p:txBody>
      </p:sp>
      <p:sp>
        <p:nvSpPr>
          <p:cNvPr id="2" name="Holder 2"/>
          <p:cNvSpPr>
            <a:spLocks noGrp="1"/>
          </p:cNvSpPr>
          <p:nvPr>
            <p:ph type="title"/>
          </p:nvPr>
        </p:nvSpPr>
        <p:spPr>
          <a:xfrm>
            <a:off x="1824184" y="1879051"/>
            <a:ext cx="5657850" cy="1244600"/>
          </a:xfrm>
          <a:prstGeom prst="rect">
            <a:avLst/>
          </a:prstGeom>
        </p:spPr>
        <p:txBody>
          <a:bodyPr wrap="square" lIns="0" tIns="0" rIns="0" bIns="0">
            <a:spAutoFit/>
          </a:bodyPr>
          <a:lstStyle>
            <a:lvl1pPr>
              <a:defRPr sz="8000" b="1" i="0">
                <a:solidFill>
                  <a:schemeClr val="tx1"/>
                </a:solidFill>
                <a:latin typeface="Tahoma"/>
                <a:cs typeface="Tahoma"/>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8364269" y="9235371"/>
            <a:ext cx="1947545" cy="502284"/>
          </a:xfrm>
          <a:prstGeom prst="rect">
            <a:avLst/>
          </a:prstGeom>
        </p:spPr>
        <p:txBody>
          <a:bodyPr wrap="square" lIns="0" tIns="0" rIns="0" bIns="0">
            <a:spAutoFit/>
          </a:bodyPr>
          <a:lstStyle>
            <a:lvl1pPr>
              <a:defRPr sz="1400" b="0" i="0">
                <a:solidFill>
                  <a:schemeClr val="tx1"/>
                </a:solidFill>
                <a:latin typeface="Lucida Sans Unicode"/>
                <a:cs typeface="Lucida Sans Unicode"/>
              </a:defRPr>
            </a:lvl1pPr>
          </a:lstStyle>
          <a:p>
            <a:pPr algn="ctr">
              <a:lnSpc>
                <a:spcPct val="100000"/>
              </a:lnSpc>
              <a:spcBef>
                <a:spcPts val="85"/>
              </a:spcBef>
            </a:pPr>
            <a:r>
              <a:rPr lang="en-US" spc="-40"/>
              <a:t>DAB103-21S-003 (Analytical Tools &amp; Decision Making 21 Spring - 003)</a:t>
            </a:r>
            <a:endParaRPr spc="-40"/>
          </a:p>
        </p:txBody>
      </p:sp>
      <p:sp>
        <p:nvSpPr>
          <p:cNvPr id="5" name="Holder 5"/>
          <p:cNvSpPr>
            <a:spLocks noGrp="1"/>
          </p:cNvSpPr>
          <p:nvPr>
            <p:ph type="dt" sz="half" idx="6"/>
          </p:nvPr>
        </p:nvSpPr>
        <p:spPr>
          <a:xfrm>
            <a:off x="15464708" y="9480557"/>
            <a:ext cx="1807844" cy="257175"/>
          </a:xfrm>
          <a:prstGeom prst="rect">
            <a:avLst/>
          </a:prstGeom>
        </p:spPr>
        <p:txBody>
          <a:bodyPr wrap="square" lIns="0" tIns="0" rIns="0" bIns="0">
            <a:spAutoFit/>
          </a:bodyPr>
          <a:lstStyle>
            <a:lvl1pPr>
              <a:defRPr sz="1400" b="0" i="0">
                <a:solidFill>
                  <a:schemeClr val="tx1"/>
                </a:solidFill>
                <a:latin typeface="Lucida Sans Unicode"/>
                <a:cs typeface="Lucida Sans Unicode"/>
              </a:defRPr>
            </a:lvl1pPr>
          </a:lstStyle>
          <a:p>
            <a:pPr marL="12700">
              <a:lnSpc>
                <a:spcPct val="100000"/>
              </a:lnSpc>
              <a:spcBef>
                <a:spcPts val="85"/>
              </a:spcBef>
            </a:pPr>
            <a:fld id="{48E0A51B-56E7-4877-B369-DE175C49FB62}" type="datetime1">
              <a:rPr lang="en-US" spc="20" smtClean="0"/>
              <a:t>7/27/2021</a:t>
            </a:fld>
            <a:endParaRPr spc="20"/>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imgres?imgurl=https%3A%2F%2Fcdn.aarp.net%2Fcontent%2Fdam%2Faarp%2Fauto%2F2021%2F06%2F1140-car-crash.web.jpg&amp;imgrefurl=https%3A%2F%2Fwww.aarp.org%2Fauto%2Fdriver-safety%2Finfo-2021%2Fwhat-to-do-after-car-accident.html&amp;tbnid=srBrVBnutnN3eM&amp;vet=12ahUKEwjy4bv0gbjxAhVQQH0KHZ3lDGUQMyg7egQIARBQ..i&amp;docid=u64wazDMVMHuyM&amp;w=1140&amp;h=655&amp;q=US%20car%20Traffic%20accidents&amp;ved=2ahUKEwjy4bv0gbjxAhVQQH0KHZ3lDGUQMyg7egQIARBQ"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asirt.org/safe-travel/road-safety-facts/"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sobhanmoosavi/us-accidents" TargetMode="External"/><Relationship Id="rId2" Type="http://schemas.openxmlformats.org/officeDocument/2006/relationships/hyperlink" Target="https://github.com/disuhitarth/EDA_Projects.git" TargetMode="Externa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thumbor.forbes.com/thumbor/960x0/https%3A%2F%2Fspecials-images.forbesimg.com%2Fimageserve%2F5e5441697a00980007342233%2F960x0.jpg%3Ffit%3Dscale" TargetMode="External"/><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orldpopulationreview.com/us-cities"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simple.wikipedia.org/wiki/List_of_U.S._states_by_population"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kaggle.com/sobhanmoosavi/us-accidents" TargetMode="External"/><Relationship Id="rId1" Type="http://schemas.openxmlformats.org/officeDocument/2006/relationships/slideLayout" Target="../slideLayouts/slideLayout2.xml"/><Relationship Id="rId4" Type="http://schemas.openxmlformats.org/officeDocument/2006/relationships/hyperlink" Target="https://its.itu.edu.tr/"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hyperlink" Target="https://www.kaggle.com/nikitagrec/usa-accidents-plotly-maps-text-classification" TargetMode="External"/><Relationship Id="rId3" Type="http://schemas.openxmlformats.org/officeDocument/2006/relationships/hyperlink" Target="https://www.kaggle.com/sobhanmoosavi/us-accidents/discussion/113055" TargetMode="External"/><Relationship Id="rId7" Type="http://schemas.openxmlformats.org/officeDocument/2006/relationships/hyperlink" Target="https://www.kaggle.com/suyash0010/severity-and-time-wasted-analysis" TargetMode="External"/><Relationship Id="rId2" Type="http://schemas.openxmlformats.org/officeDocument/2006/relationships/hyperlink" Target="https://towardsdatascience.com/usa-accidents-data-analysis-d130843cde02" TargetMode="External"/><Relationship Id="rId1" Type="http://schemas.openxmlformats.org/officeDocument/2006/relationships/slideLayout" Target="../slideLayouts/slideLayout2.xml"/><Relationship Id="rId6" Type="http://schemas.openxmlformats.org/officeDocument/2006/relationships/hyperlink" Target="https://www.kaggle.com/phip2014/ml-to-predict-accident-severity-pa-mont" TargetMode="External"/><Relationship Id="rId5" Type="http://schemas.openxmlformats.org/officeDocument/2006/relationships/hyperlink" Target="https://www.kaggle.com/trivenisaraswathi/severity-prediction-in-sfo-bay-area" TargetMode="External"/><Relationship Id="rId4" Type="http://schemas.openxmlformats.org/officeDocument/2006/relationships/hyperlink" Target="https://www.kaggle.com/deepakdeepu8978/how-severity-the-accidents-is" TargetMode="External"/><Relationship Id="rId9" Type="http://schemas.openxmlformats.org/officeDocument/2006/relationships/hyperlink" Target="https://stackoverflow.com/questions/51070985/find-out-the-percentage-of-missing-values-in-each-column-in-the-given-dataset/51071037"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1909.09638" TargetMode="External"/><Relationship Id="rId2" Type="http://schemas.openxmlformats.org/officeDocument/2006/relationships/hyperlink" Target="https://arxiv.org/abs/1906.0540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27643" y="7345453"/>
            <a:ext cx="507365" cy="44450"/>
          </a:xfrm>
          <a:custGeom>
            <a:avLst/>
            <a:gdLst/>
            <a:ahLst/>
            <a:cxnLst/>
            <a:rect l="l" t="t" r="r" b="b"/>
            <a:pathLst>
              <a:path w="507365" h="44450">
                <a:moveTo>
                  <a:pt x="507192" y="44435"/>
                </a:moveTo>
                <a:lnTo>
                  <a:pt x="0" y="44435"/>
                </a:lnTo>
                <a:lnTo>
                  <a:pt x="0" y="0"/>
                </a:lnTo>
                <a:lnTo>
                  <a:pt x="507192" y="0"/>
                </a:lnTo>
                <a:lnTo>
                  <a:pt x="507192" y="44435"/>
                </a:lnTo>
                <a:close/>
              </a:path>
            </a:pathLst>
          </a:custGeom>
          <a:solidFill>
            <a:srgbClr val="000000"/>
          </a:solidFill>
        </p:spPr>
        <p:txBody>
          <a:bodyPr wrap="square" lIns="0" tIns="0" rIns="0" bIns="0" rtlCol="0"/>
          <a:lstStyle/>
          <a:p>
            <a:endParaRPr/>
          </a:p>
        </p:txBody>
      </p:sp>
      <p:sp>
        <p:nvSpPr>
          <p:cNvPr id="2" name="object 2"/>
          <p:cNvSpPr txBox="1"/>
          <p:nvPr/>
        </p:nvSpPr>
        <p:spPr>
          <a:xfrm>
            <a:off x="278814" y="130852"/>
            <a:ext cx="14914114" cy="3650358"/>
          </a:xfrm>
          <a:prstGeom prst="rect">
            <a:avLst/>
          </a:prstGeom>
          <a:solidFill>
            <a:srgbClr val="FFD93B"/>
          </a:solidFill>
        </p:spPr>
        <p:txBody>
          <a:bodyPr vert="horz" wrap="square" lIns="0" tIns="109855" rIns="0" bIns="0" rtlCol="0">
            <a:spAutoFit/>
          </a:bodyPr>
          <a:lstStyle/>
          <a:p>
            <a:pPr marL="12700" marR="5080">
              <a:lnSpc>
                <a:spcPts val="13790"/>
              </a:lnSpc>
              <a:spcBef>
                <a:spcPts val="865"/>
              </a:spcBef>
            </a:pPr>
            <a:r>
              <a:rPr lang="en-US" sz="12000" b="1" spc="-395">
                <a:latin typeface="Tahoma"/>
                <a:cs typeface="Tahoma"/>
              </a:rPr>
              <a:t>US Accidents Data Analysis</a:t>
            </a:r>
            <a:endParaRPr lang="en-US" sz="12000">
              <a:latin typeface="Tahoma"/>
              <a:cs typeface="Tahoma"/>
            </a:endParaRPr>
          </a:p>
        </p:txBody>
      </p:sp>
      <p:sp>
        <p:nvSpPr>
          <p:cNvPr id="4" name="object 4"/>
          <p:cNvSpPr txBox="1"/>
          <p:nvPr/>
        </p:nvSpPr>
        <p:spPr>
          <a:xfrm>
            <a:off x="278814" y="4229100"/>
            <a:ext cx="6045786" cy="1274708"/>
          </a:xfrm>
          <a:prstGeom prst="rect">
            <a:avLst/>
          </a:prstGeom>
          <a:solidFill>
            <a:srgbClr val="FFD93B"/>
          </a:solidFill>
        </p:spPr>
        <p:txBody>
          <a:bodyPr vert="horz" wrap="square" lIns="0" tIns="12700" rIns="0" bIns="0" rtlCol="0">
            <a:spAutoFit/>
          </a:bodyPr>
          <a:lstStyle/>
          <a:p>
            <a:r>
              <a:rPr lang="en-US" sz="2400" i="1">
                <a:latin typeface="Tahoma" panose="020B0604030504040204" pitchFamily="34" charset="0"/>
                <a:ea typeface="Tahoma" panose="020B0604030504040204" pitchFamily="34" charset="0"/>
                <a:cs typeface="Tahoma" panose="020B0604030504040204" pitchFamily="34" charset="0"/>
              </a:rPr>
              <a:t>Every</a:t>
            </a:r>
            <a:r>
              <a:rPr lang="en-US" sz="2000">
                <a:latin typeface="Tahoma" panose="020B0604030504040204" pitchFamily="34" charset="0"/>
                <a:ea typeface="Tahoma" panose="020B0604030504040204" pitchFamily="34" charset="0"/>
                <a:cs typeface="Tahoma" panose="020B0604030504040204" pitchFamily="34" charset="0"/>
              </a:rPr>
              <a:t> </a:t>
            </a:r>
            <a:r>
              <a:rPr lang="en-US" sz="5400" b="1" spc="-395">
                <a:solidFill>
                  <a:srgbClr val="C00000"/>
                </a:solidFill>
                <a:latin typeface="Tahoma" panose="020B0604030504040204" pitchFamily="34" charset="0"/>
                <a:ea typeface="Tahoma" panose="020B0604030504040204" pitchFamily="34" charset="0"/>
                <a:cs typeface="Tahoma" panose="020B0604030504040204" pitchFamily="34" charset="0"/>
              </a:rPr>
              <a:t>24</a:t>
            </a:r>
            <a:r>
              <a:rPr lang="en-US" sz="3600" b="1" spc="-395">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z="3600" b="1" spc="-150">
                <a:solidFill>
                  <a:srgbClr val="C00000"/>
                </a:solidFill>
                <a:latin typeface="Tahoma" panose="020B0604030504040204" pitchFamily="34" charset="0"/>
                <a:ea typeface="Tahoma" panose="020B0604030504040204" pitchFamily="34" charset="0"/>
                <a:cs typeface="Tahoma" panose="020B0604030504040204" pitchFamily="34" charset="0"/>
              </a:rPr>
              <a:t>seconds</a:t>
            </a:r>
            <a:r>
              <a:rPr lang="en-US" sz="2000">
                <a:solidFill>
                  <a:srgbClr val="C00000"/>
                </a:solidFill>
                <a:latin typeface="Tahoma" panose="020B0604030504040204" pitchFamily="34" charset="0"/>
                <a:ea typeface="Tahoma" panose="020B0604030504040204" pitchFamily="34" charset="0"/>
                <a:cs typeface="Tahoma" panose="020B0604030504040204" pitchFamily="34" charset="0"/>
              </a:rPr>
              <a:t> </a:t>
            </a:r>
            <a:br>
              <a:rPr lang="en-US" sz="2000">
                <a:latin typeface="Tahoma" panose="020B0604030504040204" pitchFamily="34" charset="0"/>
                <a:ea typeface="Tahoma" panose="020B0604030504040204" pitchFamily="34" charset="0"/>
                <a:cs typeface="Tahoma" panose="020B0604030504040204" pitchFamily="34" charset="0"/>
              </a:rPr>
            </a:br>
            <a:r>
              <a:rPr lang="en-US" sz="2400">
                <a:latin typeface="Tahoma" panose="020B0604030504040204" pitchFamily="34" charset="0"/>
                <a:ea typeface="Tahoma" panose="020B0604030504040204" pitchFamily="34" charset="0"/>
                <a:cs typeface="Tahoma" panose="020B0604030504040204" pitchFamily="34" charset="0"/>
              </a:rPr>
              <a:t>                      </a:t>
            </a:r>
            <a:r>
              <a:rPr lang="en-US" sz="2400" i="1">
                <a:latin typeface="Tahoma" panose="020B0604030504040204" pitchFamily="34" charset="0"/>
                <a:ea typeface="Tahoma" panose="020B0604030504040204" pitchFamily="34" charset="0"/>
                <a:cs typeface="Tahoma" panose="020B0604030504040204" pitchFamily="34" charset="0"/>
              </a:rPr>
              <a:t>someone dies on the road</a:t>
            </a:r>
            <a:r>
              <a:rPr lang="en-US" sz="2800" i="1">
                <a:latin typeface="Tahoma" panose="020B0604030504040204" pitchFamily="34" charset="0"/>
                <a:ea typeface="Tahoma" panose="020B0604030504040204" pitchFamily="34" charset="0"/>
                <a:cs typeface="Tahoma" panose="020B0604030504040204" pitchFamily="34" charset="0"/>
              </a:rPr>
              <a:t>.</a:t>
            </a:r>
            <a:endParaRPr lang="en-US" sz="2400" i="1">
              <a:solidFill>
                <a:srgbClr val="FFD93B"/>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220876B4-B719-4451-ADFD-F6BCC578B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749" y="1959297"/>
            <a:ext cx="11693480" cy="67354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2EDED6AA-50B2-4239-8381-9EC700C55150}"/>
              </a:ext>
            </a:extLst>
          </p:cNvPr>
          <p:cNvSpPr txBox="1"/>
          <p:nvPr/>
        </p:nvSpPr>
        <p:spPr>
          <a:xfrm>
            <a:off x="6477000" y="8793162"/>
            <a:ext cx="4572000" cy="369332"/>
          </a:xfrm>
          <a:prstGeom prst="rect">
            <a:avLst/>
          </a:prstGeom>
          <a:noFill/>
        </p:spPr>
        <p:txBody>
          <a:bodyPr wrap="square" rtlCol="0">
            <a:spAutoFit/>
          </a:bodyPr>
          <a:lstStyle/>
          <a:p>
            <a:r>
              <a:rPr lang="en-US" b="1"/>
              <a:t>Image Source:</a:t>
            </a:r>
            <a:r>
              <a:rPr lang="en-US"/>
              <a:t> </a:t>
            </a:r>
            <a:r>
              <a:rPr lang="en-US">
                <a:hlinkClick r:id="rId3"/>
              </a:rPr>
              <a:t>Link</a:t>
            </a:r>
            <a:r>
              <a:rPr lang="en-US"/>
              <a:t> </a:t>
            </a:r>
            <a:endParaRPr lang="en-US" b="1"/>
          </a:p>
        </p:txBody>
      </p:sp>
      <p:sp>
        <p:nvSpPr>
          <p:cNvPr id="14" name="object 6">
            <a:extLst>
              <a:ext uri="{FF2B5EF4-FFF2-40B4-BE49-F238E27FC236}">
                <a16:creationId xmlns:a16="http://schemas.microsoft.com/office/drawing/2014/main" id="{0628F139-11EB-4615-8A60-58969F797F52}"/>
              </a:ext>
            </a:extLst>
          </p:cNvPr>
          <p:cNvSpPr txBox="1"/>
          <p:nvPr/>
        </p:nvSpPr>
        <p:spPr>
          <a:xfrm>
            <a:off x="1149541" y="968697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5" name="object 7">
            <a:extLst>
              <a:ext uri="{FF2B5EF4-FFF2-40B4-BE49-F238E27FC236}">
                <a16:creationId xmlns:a16="http://schemas.microsoft.com/office/drawing/2014/main" id="{5E394755-F907-415E-B869-F0F620431E42}"/>
              </a:ext>
            </a:extLst>
          </p:cNvPr>
          <p:cNvSpPr txBox="1">
            <a:spLocks/>
          </p:cNvSpPr>
          <p:nvPr/>
        </p:nvSpPr>
        <p:spPr>
          <a:xfrm>
            <a:off x="6650562" y="968697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6" name="object 8">
            <a:extLst>
              <a:ext uri="{FF2B5EF4-FFF2-40B4-BE49-F238E27FC236}">
                <a16:creationId xmlns:a16="http://schemas.microsoft.com/office/drawing/2014/main" id="{EEB638D1-F7EE-4F77-A4D3-7F7F07AAB3B3}"/>
              </a:ext>
            </a:extLst>
          </p:cNvPr>
          <p:cNvSpPr txBox="1">
            <a:spLocks/>
          </p:cNvSpPr>
          <p:nvPr/>
        </p:nvSpPr>
        <p:spPr>
          <a:xfrm>
            <a:off x="15803369" y="968697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1586854"/>
            <a:ext cx="11926171" cy="45719"/>
          </a:xfrm>
          <a:custGeom>
            <a:avLst/>
            <a:gdLst/>
            <a:ahLst/>
            <a:cxnLst/>
            <a:rect l="l" t="t" r="r" b="b"/>
            <a:pathLst>
              <a:path w="8084184" h="92075">
                <a:moveTo>
                  <a:pt x="8083559" y="91944"/>
                </a:moveTo>
                <a:lnTo>
                  <a:pt x="0" y="91944"/>
                </a:lnTo>
                <a:lnTo>
                  <a:pt x="0" y="0"/>
                </a:lnTo>
                <a:lnTo>
                  <a:pt x="8083559" y="0"/>
                </a:lnTo>
                <a:lnTo>
                  <a:pt x="8083559"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773348" y="388643"/>
            <a:ext cx="13230624" cy="1243930"/>
          </a:xfrm>
          <a:prstGeom prst="rect">
            <a:avLst/>
          </a:prstGeom>
        </p:spPr>
        <p:txBody>
          <a:bodyPr vert="horz" wrap="square" lIns="0" tIns="12700" rIns="0" bIns="0" rtlCol="0">
            <a:spAutoFit/>
          </a:bodyPr>
          <a:lstStyle/>
          <a:p>
            <a:pPr marL="12700">
              <a:lnSpc>
                <a:spcPct val="100000"/>
              </a:lnSpc>
              <a:spcBef>
                <a:spcPts val="100"/>
              </a:spcBef>
            </a:pPr>
            <a:r>
              <a:rPr lang="en-US"/>
              <a:t> Features in the Dataset</a:t>
            </a:r>
            <a:endParaRPr/>
          </a:p>
        </p:txBody>
      </p:sp>
      <p:sp>
        <p:nvSpPr>
          <p:cNvPr id="8" name="object 8"/>
          <p:cNvSpPr/>
          <p:nvPr/>
        </p:nvSpPr>
        <p:spPr>
          <a:xfrm>
            <a:off x="7227675" y="5744607"/>
            <a:ext cx="3361690" cy="62865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a:solidFill>
            <a:srgbClr val="FFD93B"/>
          </a:solidFill>
        </p:spPr>
        <p:txBody>
          <a:bodyPr wrap="square" lIns="0" tIns="0" rIns="0" bIns="0" rtlCol="0"/>
          <a:lstStyle/>
          <a:p>
            <a:endParaRPr/>
          </a:p>
        </p:txBody>
      </p:sp>
      <p:sp>
        <p:nvSpPr>
          <p:cNvPr id="10" name="object 10"/>
          <p:cNvSpPr/>
          <p:nvPr/>
        </p:nvSpPr>
        <p:spPr>
          <a:xfrm>
            <a:off x="1016000" y="5448563"/>
            <a:ext cx="2603191" cy="44307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p:spPr>
        <p:txBody>
          <a:bodyPr vert="horz" wrap="square" lIns="0" tIns="12065" rIns="0" bIns="0" rtlCol="0">
            <a:spAutoFit/>
          </a:bodyPr>
          <a:lstStyle/>
          <a:p>
            <a:pPr marL="12700">
              <a:spcBef>
                <a:spcPts val="95"/>
              </a:spcBef>
            </a:pPr>
            <a:r>
              <a:rPr lang="en-US" sz="2800" b="1">
                <a:latin typeface="Tahoma"/>
                <a:cs typeface="Tahoma"/>
              </a:rPr>
              <a:t>Period-of-Day</a:t>
            </a:r>
          </a:p>
        </p:txBody>
      </p:sp>
      <p:sp>
        <p:nvSpPr>
          <p:cNvPr id="21" name="object 21"/>
          <p:cNvSpPr txBox="1"/>
          <p:nvPr/>
        </p:nvSpPr>
        <p:spPr>
          <a:xfrm>
            <a:off x="4664510" y="3504476"/>
            <a:ext cx="12937689" cy="2609945"/>
          </a:xfrm>
          <a:prstGeom prst="rect">
            <a:avLst/>
          </a:prstGeom>
        </p:spPr>
        <p:txBody>
          <a:bodyPr vert="horz" wrap="square" lIns="0" tIns="12700" rIns="0" bIns="0" rtlCol="0">
            <a:spAutoFit/>
          </a:bodyPr>
          <a:lstStyle/>
          <a:p>
            <a:pPr marL="457200" indent="-457200" algn="l">
              <a:lnSpc>
                <a:spcPct val="20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Sunrise_Sunset</a:t>
            </a:r>
            <a:r>
              <a:rPr lang="en-US" sz="2200" b="0" i="0">
                <a:effectLst/>
                <a:latin typeface="Tahoma" panose="020B0604030504040204" pitchFamily="34" charset="0"/>
                <a:ea typeface="Tahoma" panose="020B0604030504040204" pitchFamily="34" charset="0"/>
                <a:cs typeface="Tahoma" panose="020B0604030504040204" pitchFamily="34" charset="0"/>
              </a:rPr>
              <a:t>: Shows the period of day (i.e. day or night) based on sunrise/sunset.</a:t>
            </a:r>
          </a:p>
          <a:p>
            <a:pPr marL="457200" indent="-457200" algn="l">
              <a:lnSpc>
                <a:spcPct val="20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Civil_Twilight</a:t>
            </a:r>
            <a:r>
              <a:rPr lang="en-US" sz="2200" b="0" i="0">
                <a:effectLst/>
                <a:latin typeface="Tahoma" panose="020B0604030504040204" pitchFamily="34" charset="0"/>
                <a:ea typeface="Tahoma" panose="020B0604030504040204" pitchFamily="34" charset="0"/>
                <a:cs typeface="Tahoma" panose="020B0604030504040204" pitchFamily="34" charset="0"/>
              </a:rPr>
              <a:t>: Shows the period of day (i.e. day or night) based on civil twilight.</a:t>
            </a:r>
          </a:p>
          <a:p>
            <a:pPr marL="457200" indent="-457200" algn="l">
              <a:lnSpc>
                <a:spcPct val="20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Nautical_Twilight</a:t>
            </a:r>
            <a:r>
              <a:rPr lang="en-US" sz="2200" b="0" i="0">
                <a:effectLst/>
                <a:latin typeface="Tahoma" panose="020B0604030504040204" pitchFamily="34" charset="0"/>
                <a:ea typeface="Tahoma" panose="020B0604030504040204" pitchFamily="34" charset="0"/>
                <a:cs typeface="Tahoma" panose="020B0604030504040204" pitchFamily="34" charset="0"/>
              </a:rPr>
              <a:t>: Shows the period of day (i.e. day or night) based on nautical twilight.</a:t>
            </a:r>
          </a:p>
          <a:p>
            <a:pPr marL="457200" indent="-457200" algn="l">
              <a:lnSpc>
                <a:spcPct val="20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Astronomical Twilight</a:t>
            </a:r>
            <a:r>
              <a:rPr lang="en-US" sz="2200" b="0" i="0">
                <a:effectLst/>
                <a:latin typeface="Tahoma" panose="020B0604030504040204" pitchFamily="34" charset="0"/>
                <a:ea typeface="Tahoma" panose="020B0604030504040204" pitchFamily="34" charset="0"/>
                <a:cs typeface="Tahoma" panose="020B0604030504040204" pitchFamily="34" charset="0"/>
              </a:rPr>
              <a:t>: Shows the period of day (i.e. day or night) based on astronomical twilight.</a:t>
            </a:r>
          </a:p>
        </p:txBody>
      </p:sp>
      <p:pic>
        <p:nvPicPr>
          <p:cNvPr id="5" name="Picture 4" descr="Shape&#10;&#10;Description automatically generated with low confidence">
            <a:extLst>
              <a:ext uri="{FF2B5EF4-FFF2-40B4-BE49-F238E27FC236}">
                <a16:creationId xmlns:a16="http://schemas.microsoft.com/office/drawing/2014/main" id="{6C7E25AC-3C93-4A6D-9CC7-1A5468B5D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158" y="3504476"/>
            <a:ext cx="1884873" cy="1884873"/>
          </a:xfrm>
          <a:prstGeom prst="rect">
            <a:avLst/>
          </a:prstGeom>
        </p:spPr>
      </p:pic>
      <p:sp>
        <p:nvSpPr>
          <p:cNvPr id="13" name="object 6">
            <a:extLst>
              <a:ext uri="{FF2B5EF4-FFF2-40B4-BE49-F238E27FC236}">
                <a16:creationId xmlns:a16="http://schemas.microsoft.com/office/drawing/2014/main" id="{C117B187-7834-4AFD-8D74-6932824083A7}"/>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F0CE9443-DB38-4075-866A-BAC36FF338FD}"/>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4A0C7AB4-4CBD-4D7A-AD1C-4A54984B4CA3}"/>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1" name="TextBox 10">
            <a:extLst>
              <a:ext uri="{FF2B5EF4-FFF2-40B4-BE49-F238E27FC236}">
                <a16:creationId xmlns:a16="http://schemas.microsoft.com/office/drawing/2014/main" id="{8AF36E18-037D-4832-BB1A-E76DEC23B9DA}"/>
              </a:ext>
            </a:extLst>
          </p:cNvPr>
          <p:cNvSpPr txBox="1"/>
          <p:nvPr/>
        </p:nvSpPr>
        <p:spPr>
          <a:xfrm>
            <a:off x="16048231" y="164306"/>
            <a:ext cx="2239769" cy="584775"/>
          </a:xfrm>
          <a:prstGeom prst="rect">
            <a:avLst/>
          </a:prstGeom>
          <a:noFill/>
        </p:spPr>
        <p:txBody>
          <a:bodyPr wrap="square">
            <a:spAutoFit/>
          </a:bodyPr>
          <a:lstStyle/>
          <a:p>
            <a:r>
              <a:rPr lang="en-IN" sz="3200" b="1" i="0">
                <a:effectLst/>
                <a:latin typeface="Segoe UI" panose="020B0502040204020203" pitchFamily="34" charset="0"/>
              </a:rPr>
              <a:t>Cont’d 5</a:t>
            </a:r>
          </a:p>
        </p:txBody>
      </p:sp>
    </p:spTree>
    <p:extLst>
      <p:ext uri="{BB962C8B-B14F-4D97-AF65-F5344CB8AC3E}">
        <p14:creationId xmlns:p14="http://schemas.microsoft.com/office/powerpoint/2010/main" val="209762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919"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D93B"/>
          </a:solidFill>
        </p:spPr>
        <p:txBody>
          <a:bodyPr wrap="square" lIns="0" tIns="0" rIns="0" bIns="0" rtlCol="0"/>
          <a:lstStyle/>
          <a:p>
            <a:endParaRPr/>
          </a:p>
        </p:txBody>
      </p:sp>
      <p:sp>
        <p:nvSpPr>
          <p:cNvPr id="3" name="object 3"/>
          <p:cNvSpPr txBox="1"/>
          <p:nvPr/>
        </p:nvSpPr>
        <p:spPr>
          <a:xfrm>
            <a:off x="438606" y="2750892"/>
            <a:ext cx="7848144" cy="5684505"/>
          </a:xfrm>
          <a:prstGeom prst="rect">
            <a:avLst/>
          </a:prstGeom>
        </p:spPr>
        <p:txBody>
          <a:bodyPr vert="horz" wrap="square" lIns="0" tIns="12700" rIns="0" bIns="0" rtlCol="0">
            <a:spAutoFit/>
          </a:bodyPr>
          <a:lstStyle/>
          <a:p>
            <a:pPr marL="298450" marR="96520" indent="-285750">
              <a:spcBef>
                <a:spcPts val="10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MILLIONS ROAD TRAFFIC DEATHS EVERY YEAR</a:t>
            </a:r>
          </a:p>
          <a:p>
            <a:pPr marL="285750" indent="-285750">
              <a:spcBef>
                <a:spcPts val="30"/>
              </a:spcBef>
              <a:buFont typeface="Arial" panose="020B0604020202020204" pitchFamily="34" charset="0"/>
              <a:buChar char="•"/>
            </a:pP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CAUSE OF DEATH AMONG CHILDREN AGED 5-14 AND AMONG YOUNG ADULTS AGED 15-29</a:t>
            </a:r>
          </a:p>
          <a:p>
            <a:pPr marL="285750" indent="-285750">
              <a:spcBef>
                <a:spcPts val="30"/>
              </a:spcBef>
              <a:buFont typeface="Arial" panose="020B0604020202020204" pitchFamily="34" charset="0"/>
              <a:buChar char="•"/>
            </a:pP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CAUSES OF DEATHS PEDESTRAINS, CYCLISTS AND MOTORCYCLISTS</a:t>
            </a:r>
          </a:p>
          <a:p>
            <a:pPr marL="285750" indent="-285750">
              <a:spcBef>
                <a:spcPts val="30"/>
              </a:spcBef>
              <a:buFont typeface="Arial" panose="020B0604020202020204" pitchFamily="34" charset="0"/>
              <a:buChar char="•"/>
            </a:pP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PEDESTRIAN AND BICYCLIST FATALITIES CONTINUE TO RISE IN THE UNITED STATES. ACCORDING TO THE NATIONAL HIGHWAY TRAFFIC SAFETY ADMINISTRATION (NHTSA), MORE PEDESTRIANS AND CYCLISTS WERE KILLED IN 2018 THAN IN ANY YEAR SINCE 1990</a:t>
            </a:r>
            <a:br>
              <a:rPr lang="en-US" sz="1600">
                <a:latin typeface="Tahoma" panose="020B0604030504040204" pitchFamily="34" charset="0"/>
                <a:ea typeface="Tahoma" panose="020B0604030504040204" pitchFamily="34" charset="0"/>
                <a:cs typeface="Tahoma" panose="020B0604030504040204" pitchFamily="34" charset="0"/>
              </a:rPr>
            </a:b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MORE THAN 38,000 PEOPLE DIE EVERY YEAR IN CRASHES ON U.S. ROADWAYS. THE U.S. TRAFFIC FATALITY RATE IS 12.4 DEATHS PER 100,000 INHABITANTS.</a:t>
            </a:r>
          </a:p>
          <a:p>
            <a:pPr marL="285750" indent="-285750">
              <a:spcBef>
                <a:spcPts val="30"/>
              </a:spcBef>
              <a:buFont typeface="Arial" panose="020B0604020202020204" pitchFamily="34" charset="0"/>
              <a:buChar char="•"/>
            </a:pP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ROAD CRASHES ARE THE LEADING CAUSE OF DEATH IN THE U.S. FOR PEOPLE AGED 1-54.</a:t>
            </a:r>
          </a:p>
          <a:p>
            <a:pPr marL="285750" indent="-285750">
              <a:spcBef>
                <a:spcPts val="30"/>
              </a:spcBef>
              <a:buFont typeface="Arial" panose="020B0604020202020204" pitchFamily="34" charset="0"/>
              <a:buChar char="•"/>
            </a:pPr>
            <a:endParaRPr lang="en-US" sz="16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r>
              <a:rPr lang="en-US" sz="1600">
                <a:latin typeface="Tahoma" panose="020B0604030504040204" pitchFamily="34" charset="0"/>
                <a:ea typeface="Tahoma" panose="020B0604030504040204" pitchFamily="34" charset="0"/>
                <a:cs typeface="Tahoma" panose="020B0604030504040204" pitchFamily="34" charset="0"/>
              </a:rPr>
              <a:t>THE U.S. SUFFERS THE MOST ROAD CRASH DEATHS OF ANY HIGH-INCOME COUNTRY, ABOUT 50% HIGHER THAN SIMILAR COUNTRIES IN WESTERN EUROPE, CANADA, AUSTRALIA AND JAPAN.</a:t>
            </a:r>
          </a:p>
          <a:p>
            <a:pPr marL="285750" indent="-285750">
              <a:spcBef>
                <a:spcPts val="30"/>
              </a:spcBef>
              <a:buFont typeface="Arial" panose="020B0604020202020204" pitchFamily="34" charset="0"/>
              <a:buChar char="•"/>
            </a:pPr>
            <a:endParaRPr lang="en-US" sz="1400">
              <a:latin typeface="Tahoma" panose="020B0604030504040204" pitchFamily="34" charset="0"/>
              <a:ea typeface="Tahoma" panose="020B0604030504040204" pitchFamily="34" charset="0"/>
              <a:cs typeface="Tahoma" panose="020B0604030504040204" pitchFamily="34" charset="0"/>
            </a:endParaRPr>
          </a:p>
          <a:p>
            <a:pPr marL="285750" indent="-285750">
              <a:spcBef>
                <a:spcPts val="30"/>
              </a:spcBef>
              <a:buFont typeface="Arial" panose="020B0604020202020204" pitchFamily="34" charset="0"/>
              <a:buChar char="•"/>
            </a:pPr>
            <a:endParaRPr sz="1600">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p:nvPr/>
        </p:nvSpPr>
        <p:spPr>
          <a:xfrm>
            <a:off x="9285623" y="3043848"/>
            <a:ext cx="8563771" cy="4752583"/>
          </a:xfrm>
          <a:prstGeom prst="rect">
            <a:avLst/>
          </a:prstGeom>
        </p:spPr>
        <p:txBody>
          <a:bodyPr vert="horz" wrap="square" lIns="0" tIns="12700" rIns="0" bIns="0" rtlCol="0">
            <a:spAutoFit/>
          </a:bodyPr>
          <a:lstStyle/>
          <a:p>
            <a:pPr algn="just"/>
            <a:r>
              <a:rPr lang="en-US" sz="2200" b="0" i="0">
                <a:effectLst/>
                <a:latin typeface="Tahoma" panose="020B0604030504040204" pitchFamily="34" charset="0"/>
                <a:ea typeface="Tahoma" panose="020B0604030504040204" pitchFamily="34" charset="0"/>
                <a:cs typeface="Tahoma" panose="020B0604030504040204" pitchFamily="34" charset="0"/>
              </a:rPr>
              <a:t>A number of factors contribute to road crashes and resulting deaths and severity of injuries. These include:</a:t>
            </a:r>
          </a:p>
          <a:p>
            <a:pPr algn="just">
              <a:buFont typeface="Arial" panose="020B0604020202020204" pitchFamily="34" charset="0"/>
              <a:buChar char="•"/>
            </a:pPr>
            <a:r>
              <a:rPr lang="en-US" sz="2200" b="0" i="0">
                <a:effectLst/>
                <a:latin typeface="Tahoma" panose="020B0604030504040204" pitchFamily="34" charset="0"/>
                <a:ea typeface="Tahoma" panose="020B0604030504040204" pitchFamily="34" charset="0"/>
                <a:cs typeface="Tahoma" panose="020B0604030504040204" pitchFamily="34" charset="0"/>
              </a:rPr>
              <a:t>Poor road infrastructure and management</a:t>
            </a:r>
          </a:p>
          <a:p>
            <a:pPr algn="just">
              <a:buFont typeface="Arial" panose="020B0604020202020204" pitchFamily="34" charset="0"/>
              <a:buChar char="•"/>
            </a:pPr>
            <a:r>
              <a:rPr lang="en-US" sz="2200" b="0" i="0">
                <a:effectLst/>
                <a:latin typeface="Tahoma" panose="020B0604030504040204" pitchFamily="34" charset="0"/>
                <a:ea typeface="Tahoma" panose="020B0604030504040204" pitchFamily="34" charset="0"/>
                <a:cs typeface="Tahoma" panose="020B0604030504040204" pitchFamily="34" charset="0"/>
              </a:rPr>
              <a:t>Non-road worthy vehicles</a:t>
            </a:r>
          </a:p>
          <a:p>
            <a:pPr algn="just">
              <a:buFont typeface="Arial" panose="020B0604020202020204" pitchFamily="34" charset="0"/>
              <a:buChar char="•"/>
            </a:pPr>
            <a:r>
              <a:rPr lang="en-US" sz="2200" b="0" i="0">
                <a:effectLst/>
                <a:latin typeface="Tahoma" panose="020B0604030504040204" pitchFamily="34" charset="0"/>
                <a:ea typeface="Tahoma" panose="020B0604030504040204" pitchFamily="34" charset="0"/>
                <a:cs typeface="Tahoma" panose="020B0604030504040204" pitchFamily="34" charset="0"/>
              </a:rPr>
              <a:t>Unenforced or non-existent traffic laws</a:t>
            </a:r>
          </a:p>
          <a:p>
            <a:pPr algn="just">
              <a:buFont typeface="Arial" panose="020B0604020202020204" pitchFamily="34" charset="0"/>
              <a:buChar char="•"/>
            </a:pPr>
            <a:r>
              <a:rPr lang="en-US" sz="2200" b="0" i="0">
                <a:effectLst/>
                <a:latin typeface="Tahoma" panose="020B0604030504040204" pitchFamily="34" charset="0"/>
                <a:ea typeface="Tahoma" panose="020B0604030504040204" pitchFamily="34" charset="0"/>
                <a:cs typeface="Tahoma" panose="020B0604030504040204" pitchFamily="34" charset="0"/>
              </a:rPr>
              <a:t>Unsafe road user behaviors and</a:t>
            </a:r>
          </a:p>
          <a:p>
            <a:pPr algn="just">
              <a:buFont typeface="Arial" panose="020B0604020202020204" pitchFamily="34" charset="0"/>
              <a:buChar char="•"/>
            </a:pPr>
            <a:r>
              <a:rPr lang="en-US" sz="2200" b="0" i="0">
                <a:effectLst/>
                <a:latin typeface="Tahoma" panose="020B0604030504040204" pitchFamily="34" charset="0"/>
                <a:ea typeface="Tahoma" panose="020B0604030504040204" pitchFamily="34" charset="0"/>
                <a:cs typeface="Tahoma" panose="020B0604030504040204" pitchFamily="34" charset="0"/>
              </a:rPr>
              <a:t>Inadequate post-crash care.</a:t>
            </a:r>
          </a:p>
          <a:p>
            <a:pPr algn="just">
              <a:buFont typeface="Arial" panose="020B0604020202020204" pitchFamily="34" charset="0"/>
              <a:buChar char="•"/>
            </a:pPr>
            <a:endParaRPr lang="en-US" sz="2200" b="0" i="0">
              <a:effectLst/>
              <a:latin typeface="Tahoma" panose="020B0604030504040204" pitchFamily="34" charset="0"/>
              <a:ea typeface="Tahoma" panose="020B0604030504040204" pitchFamily="34" charset="0"/>
              <a:cs typeface="Tahoma" panose="020B0604030504040204" pitchFamily="34" charset="0"/>
            </a:endParaRPr>
          </a:p>
          <a:p>
            <a:pPr algn="just"/>
            <a:r>
              <a:rPr lang="en-US" sz="2200" b="0" i="0">
                <a:effectLst/>
                <a:latin typeface="Tahoma" panose="020B0604030504040204" pitchFamily="34" charset="0"/>
                <a:ea typeface="Tahoma" panose="020B0604030504040204" pitchFamily="34" charset="0"/>
                <a:cs typeface="Tahoma" panose="020B0604030504040204" pitchFamily="34" charset="0"/>
              </a:rPr>
              <a:t>By understanding each of these factors and through planning, effective management and evidence-based interventions, road crashes can be predicted and prevented. Having access to accurate and updated information about the current road situation enables drivers, pedestrians and passengers to make informed road safety decisions.</a:t>
            </a:r>
          </a:p>
        </p:txBody>
      </p:sp>
      <p:sp>
        <p:nvSpPr>
          <p:cNvPr id="5" name="object 5"/>
          <p:cNvSpPr/>
          <p:nvPr/>
        </p:nvSpPr>
        <p:spPr>
          <a:xfrm flipV="1">
            <a:off x="1426845" y="1714500"/>
            <a:ext cx="5735955" cy="45719"/>
          </a:xfrm>
          <a:custGeom>
            <a:avLst/>
            <a:gdLst/>
            <a:ahLst/>
            <a:cxnLst/>
            <a:rect l="l" t="t" r="r" b="b"/>
            <a:pathLst>
              <a:path w="5735955" h="92075">
                <a:moveTo>
                  <a:pt x="5735542" y="91944"/>
                </a:moveTo>
                <a:lnTo>
                  <a:pt x="0" y="91944"/>
                </a:lnTo>
                <a:lnTo>
                  <a:pt x="0" y="0"/>
                </a:lnTo>
                <a:lnTo>
                  <a:pt x="5735542" y="0"/>
                </a:lnTo>
                <a:lnTo>
                  <a:pt x="5735542" y="91944"/>
                </a:lnTo>
                <a:close/>
              </a:path>
            </a:pathLst>
          </a:custGeom>
          <a:solidFill>
            <a:srgbClr val="000000"/>
          </a:solidFill>
        </p:spPr>
        <p:txBody>
          <a:bodyPr wrap="square" lIns="0" tIns="0" rIns="0" bIns="0" rtlCol="0"/>
          <a:lstStyle/>
          <a:p>
            <a:endParaRPr/>
          </a:p>
        </p:txBody>
      </p:sp>
      <p:sp>
        <p:nvSpPr>
          <p:cNvPr id="6" name="object 6"/>
          <p:cNvSpPr txBox="1">
            <a:spLocks noGrp="1"/>
          </p:cNvSpPr>
          <p:nvPr>
            <p:ph type="title"/>
          </p:nvPr>
        </p:nvSpPr>
        <p:spPr>
          <a:xfrm>
            <a:off x="1325980" y="447908"/>
            <a:ext cx="5761355" cy="1244600"/>
          </a:xfrm>
          <a:prstGeom prst="rect">
            <a:avLst/>
          </a:prstGeom>
        </p:spPr>
        <p:txBody>
          <a:bodyPr vert="horz" wrap="square" lIns="0" tIns="12700" rIns="0" bIns="0" rtlCol="0">
            <a:spAutoFit/>
          </a:bodyPr>
          <a:lstStyle/>
          <a:p>
            <a:pPr marL="12700">
              <a:lnSpc>
                <a:spcPct val="100000"/>
              </a:lnSpc>
              <a:spcBef>
                <a:spcPts val="100"/>
              </a:spcBef>
            </a:pPr>
            <a:r>
              <a:rPr spc="-185"/>
              <a:t>T</a:t>
            </a:r>
            <a:r>
              <a:rPr spc="-730"/>
              <a:t>h</a:t>
            </a:r>
            <a:r>
              <a:rPr spc="-335"/>
              <a:t>e</a:t>
            </a:r>
            <a:r>
              <a:rPr spc="-750"/>
              <a:t> </a:t>
            </a:r>
            <a:r>
              <a:rPr spc="-480"/>
              <a:t>P</a:t>
            </a:r>
            <a:r>
              <a:rPr spc="-355"/>
              <a:t>r</a:t>
            </a:r>
            <a:r>
              <a:rPr spc="-480"/>
              <a:t>o</a:t>
            </a:r>
            <a:r>
              <a:rPr spc="-565"/>
              <a:t>b</a:t>
            </a:r>
            <a:r>
              <a:rPr spc="-380"/>
              <a:t>l</a:t>
            </a:r>
            <a:r>
              <a:rPr spc="-340"/>
              <a:t>e</a:t>
            </a:r>
            <a:r>
              <a:rPr spc="-910"/>
              <a:t>m</a:t>
            </a:r>
          </a:p>
        </p:txBody>
      </p:sp>
      <p:sp>
        <p:nvSpPr>
          <p:cNvPr id="7" name="object 7"/>
          <p:cNvSpPr txBox="1"/>
          <p:nvPr/>
        </p:nvSpPr>
        <p:spPr>
          <a:xfrm>
            <a:off x="723903" y="2033700"/>
            <a:ext cx="7191371" cy="443711"/>
          </a:xfrm>
          <a:prstGeom prst="rect">
            <a:avLst/>
          </a:prstGeom>
        </p:spPr>
        <p:txBody>
          <a:bodyPr vert="horz" wrap="square" lIns="0" tIns="12700" rIns="0" bIns="0" rtlCol="0">
            <a:spAutoFit/>
          </a:bodyPr>
          <a:lstStyle/>
          <a:p>
            <a:r>
              <a:rPr lang="en-US" sz="2800" spc="-5">
                <a:latin typeface="Tahoma"/>
                <a:cs typeface="Tahoma"/>
              </a:rPr>
              <a:t>Every 24 seconds  someone dies on the road.</a:t>
            </a:r>
          </a:p>
        </p:txBody>
      </p:sp>
      <p:sp>
        <p:nvSpPr>
          <p:cNvPr id="9" name="object 9"/>
          <p:cNvSpPr/>
          <p:nvPr/>
        </p:nvSpPr>
        <p:spPr>
          <a:xfrm>
            <a:off x="9409904" y="1714500"/>
            <a:ext cx="5139689" cy="45719"/>
          </a:xfrm>
          <a:custGeom>
            <a:avLst/>
            <a:gdLst/>
            <a:ahLst/>
            <a:cxnLst/>
            <a:rect l="l" t="t" r="r" b="b"/>
            <a:pathLst>
              <a:path w="4067809" h="92075">
                <a:moveTo>
                  <a:pt x="4067632" y="0"/>
                </a:moveTo>
                <a:lnTo>
                  <a:pt x="426466" y="0"/>
                </a:lnTo>
                <a:lnTo>
                  <a:pt x="0" y="0"/>
                </a:lnTo>
                <a:lnTo>
                  <a:pt x="0" y="91948"/>
                </a:lnTo>
                <a:lnTo>
                  <a:pt x="426466" y="91948"/>
                </a:lnTo>
                <a:lnTo>
                  <a:pt x="4067632" y="91948"/>
                </a:lnTo>
                <a:lnTo>
                  <a:pt x="4067632" y="0"/>
                </a:lnTo>
                <a:close/>
              </a:path>
            </a:pathLst>
          </a:custGeom>
          <a:solidFill>
            <a:srgbClr val="000000"/>
          </a:solidFill>
        </p:spPr>
        <p:txBody>
          <a:bodyPr wrap="square" lIns="0" tIns="0" rIns="0" bIns="0" rtlCol="0"/>
          <a:lstStyle/>
          <a:p>
            <a:endParaRPr/>
          </a:p>
        </p:txBody>
      </p:sp>
      <p:sp>
        <p:nvSpPr>
          <p:cNvPr id="10" name="object 10"/>
          <p:cNvSpPr txBox="1"/>
          <p:nvPr/>
        </p:nvSpPr>
        <p:spPr>
          <a:xfrm>
            <a:off x="9338041" y="469900"/>
            <a:ext cx="5139690" cy="1244600"/>
          </a:xfrm>
          <a:prstGeom prst="rect">
            <a:avLst/>
          </a:prstGeom>
        </p:spPr>
        <p:txBody>
          <a:bodyPr vert="horz" wrap="square" lIns="0" tIns="12700" rIns="0" bIns="0" rtlCol="0">
            <a:spAutoFit/>
          </a:bodyPr>
          <a:lstStyle/>
          <a:p>
            <a:pPr marL="12700">
              <a:lnSpc>
                <a:spcPct val="100000"/>
              </a:lnSpc>
              <a:spcBef>
                <a:spcPts val="100"/>
              </a:spcBef>
            </a:pPr>
            <a:r>
              <a:rPr lang="en-US" sz="8000" b="1" spc="-300">
                <a:latin typeface="Tahoma"/>
                <a:cs typeface="Tahoma"/>
              </a:rPr>
              <a:t>Motivation</a:t>
            </a:r>
            <a:endParaRPr sz="8000" spc="-300">
              <a:latin typeface="Tahoma"/>
              <a:cs typeface="Tahoma"/>
            </a:endParaRPr>
          </a:p>
        </p:txBody>
      </p:sp>
      <p:sp>
        <p:nvSpPr>
          <p:cNvPr id="11" name="object 11"/>
          <p:cNvSpPr txBox="1"/>
          <p:nvPr/>
        </p:nvSpPr>
        <p:spPr>
          <a:xfrm>
            <a:off x="9285623" y="1957919"/>
            <a:ext cx="6160770" cy="513080"/>
          </a:xfrm>
          <a:prstGeom prst="rect">
            <a:avLst/>
          </a:prstGeom>
        </p:spPr>
        <p:txBody>
          <a:bodyPr vert="horz" wrap="square" lIns="0" tIns="12700" rIns="0" bIns="0" rtlCol="0">
            <a:spAutoFit/>
          </a:bodyPr>
          <a:lstStyle/>
          <a:p>
            <a:pPr marL="12700">
              <a:lnSpc>
                <a:spcPct val="100000"/>
              </a:lnSpc>
              <a:spcBef>
                <a:spcPts val="100"/>
              </a:spcBef>
            </a:pPr>
            <a:r>
              <a:rPr sz="3200" spc="-114">
                <a:latin typeface="Tahoma"/>
                <a:cs typeface="Tahoma"/>
              </a:rPr>
              <a:t>W</a:t>
            </a:r>
            <a:r>
              <a:rPr sz="3200" spc="-55">
                <a:latin typeface="Tahoma"/>
                <a:cs typeface="Tahoma"/>
              </a:rPr>
              <a:t>h</a:t>
            </a:r>
            <a:r>
              <a:rPr sz="3200" spc="-35">
                <a:latin typeface="Tahoma"/>
                <a:cs typeface="Tahoma"/>
              </a:rPr>
              <a:t>a</a:t>
            </a:r>
            <a:r>
              <a:rPr sz="3200" spc="110">
                <a:latin typeface="Tahoma"/>
                <a:cs typeface="Tahoma"/>
              </a:rPr>
              <a:t>t</a:t>
            </a:r>
            <a:r>
              <a:rPr sz="3200" spc="-365">
                <a:latin typeface="Tahoma"/>
                <a:cs typeface="Tahoma"/>
              </a:rPr>
              <a:t> </a:t>
            </a:r>
            <a:r>
              <a:rPr sz="3200" spc="-5">
                <a:latin typeface="Tahoma"/>
                <a:cs typeface="Tahoma"/>
              </a:rPr>
              <a:t>w</a:t>
            </a:r>
            <a:r>
              <a:rPr sz="3200" spc="35">
                <a:latin typeface="Tahoma"/>
                <a:cs typeface="Tahoma"/>
              </a:rPr>
              <a:t>e</a:t>
            </a:r>
            <a:r>
              <a:rPr sz="3200" spc="-365">
                <a:latin typeface="Tahoma"/>
                <a:cs typeface="Tahoma"/>
              </a:rPr>
              <a:t> </a:t>
            </a:r>
            <a:r>
              <a:rPr sz="3200" spc="-5">
                <a:latin typeface="Tahoma"/>
                <a:cs typeface="Tahoma"/>
              </a:rPr>
              <a:t>w</a:t>
            </a:r>
            <a:r>
              <a:rPr sz="3200" spc="-35">
                <a:latin typeface="Tahoma"/>
                <a:cs typeface="Tahoma"/>
              </a:rPr>
              <a:t>a</a:t>
            </a:r>
            <a:r>
              <a:rPr sz="3200" spc="-55">
                <a:latin typeface="Tahoma"/>
                <a:cs typeface="Tahoma"/>
              </a:rPr>
              <a:t>n</a:t>
            </a:r>
            <a:r>
              <a:rPr sz="3200" spc="110">
                <a:latin typeface="Tahoma"/>
                <a:cs typeface="Tahoma"/>
              </a:rPr>
              <a:t>t</a:t>
            </a:r>
            <a:r>
              <a:rPr sz="3200" spc="-365">
                <a:latin typeface="Tahoma"/>
                <a:cs typeface="Tahoma"/>
              </a:rPr>
              <a:t> </a:t>
            </a:r>
            <a:r>
              <a:rPr sz="3200" spc="105">
                <a:latin typeface="Tahoma"/>
                <a:cs typeface="Tahoma"/>
              </a:rPr>
              <a:t>t</a:t>
            </a:r>
            <a:r>
              <a:rPr sz="3200" spc="35">
                <a:latin typeface="Tahoma"/>
                <a:cs typeface="Tahoma"/>
              </a:rPr>
              <a:t>o</a:t>
            </a:r>
            <a:r>
              <a:rPr sz="3200" spc="-365">
                <a:latin typeface="Tahoma"/>
                <a:cs typeface="Tahoma"/>
              </a:rPr>
              <a:t> </a:t>
            </a:r>
            <a:r>
              <a:rPr sz="3200" spc="-10">
                <a:latin typeface="Tahoma"/>
                <a:cs typeface="Tahoma"/>
              </a:rPr>
              <a:t>p</a:t>
            </a:r>
            <a:r>
              <a:rPr sz="3200" spc="25">
                <a:latin typeface="Tahoma"/>
                <a:cs typeface="Tahoma"/>
              </a:rPr>
              <a:t>r</a:t>
            </a:r>
            <a:r>
              <a:rPr sz="3200" spc="30">
                <a:latin typeface="Tahoma"/>
                <a:cs typeface="Tahoma"/>
              </a:rPr>
              <a:t>o</a:t>
            </a:r>
            <a:r>
              <a:rPr sz="3200" spc="-30">
                <a:latin typeface="Tahoma"/>
                <a:cs typeface="Tahoma"/>
              </a:rPr>
              <a:t>v</a:t>
            </a:r>
            <a:r>
              <a:rPr sz="3200" spc="35">
                <a:latin typeface="Tahoma"/>
                <a:cs typeface="Tahoma"/>
              </a:rPr>
              <a:t>e</a:t>
            </a:r>
            <a:r>
              <a:rPr sz="3200" spc="-365">
                <a:latin typeface="Tahoma"/>
                <a:cs typeface="Tahoma"/>
              </a:rPr>
              <a:t> </a:t>
            </a:r>
            <a:r>
              <a:rPr sz="3200" spc="30">
                <a:latin typeface="Tahoma"/>
                <a:cs typeface="Tahoma"/>
              </a:rPr>
              <a:t>or</a:t>
            </a:r>
            <a:r>
              <a:rPr sz="3200" spc="-365">
                <a:latin typeface="Tahoma"/>
                <a:cs typeface="Tahoma"/>
              </a:rPr>
              <a:t> </a:t>
            </a:r>
            <a:r>
              <a:rPr sz="3200" spc="-25">
                <a:latin typeface="Tahoma"/>
                <a:cs typeface="Tahoma"/>
              </a:rPr>
              <a:t>d</a:t>
            </a:r>
            <a:r>
              <a:rPr sz="3200" spc="65">
                <a:latin typeface="Tahoma"/>
                <a:cs typeface="Tahoma"/>
              </a:rPr>
              <a:t>i</a:t>
            </a:r>
            <a:r>
              <a:rPr sz="3200" spc="125">
                <a:latin typeface="Tahoma"/>
                <a:cs typeface="Tahoma"/>
              </a:rPr>
              <a:t>s</a:t>
            </a:r>
            <a:r>
              <a:rPr sz="3200" spc="-10">
                <a:latin typeface="Tahoma"/>
                <a:cs typeface="Tahoma"/>
              </a:rPr>
              <a:t>p</a:t>
            </a:r>
            <a:r>
              <a:rPr sz="3200" spc="25">
                <a:latin typeface="Tahoma"/>
                <a:cs typeface="Tahoma"/>
              </a:rPr>
              <a:t>r</a:t>
            </a:r>
            <a:r>
              <a:rPr sz="3200" spc="30">
                <a:latin typeface="Tahoma"/>
                <a:cs typeface="Tahoma"/>
              </a:rPr>
              <a:t>o</a:t>
            </a:r>
            <a:r>
              <a:rPr sz="3200" spc="-30">
                <a:latin typeface="Tahoma"/>
                <a:cs typeface="Tahoma"/>
              </a:rPr>
              <a:t>v</a:t>
            </a:r>
            <a:r>
              <a:rPr sz="3200" spc="35">
                <a:latin typeface="Tahoma"/>
                <a:cs typeface="Tahoma"/>
              </a:rPr>
              <a:t>e</a:t>
            </a:r>
            <a:endParaRPr sz="3200">
              <a:latin typeface="Tahoma"/>
              <a:cs typeface="Tahoma"/>
            </a:endParaRPr>
          </a:p>
        </p:txBody>
      </p:sp>
      <p:sp>
        <p:nvSpPr>
          <p:cNvPr id="12" name="object 12"/>
          <p:cNvSpPr/>
          <p:nvPr/>
        </p:nvSpPr>
        <p:spPr>
          <a:xfrm>
            <a:off x="8753475" y="1717437"/>
            <a:ext cx="9525" cy="6096000"/>
          </a:xfrm>
          <a:custGeom>
            <a:avLst/>
            <a:gdLst/>
            <a:ahLst/>
            <a:cxnLst/>
            <a:rect l="l" t="t" r="r" b="b"/>
            <a:pathLst>
              <a:path w="9525" h="6096000">
                <a:moveTo>
                  <a:pt x="9524" y="6095999"/>
                </a:moveTo>
                <a:lnTo>
                  <a:pt x="0" y="6095999"/>
                </a:lnTo>
                <a:lnTo>
                  <a:pt x="0" y="0"/>
                </a:lnTo>
                <a:lnTo>
                  <a:pt x="9524" y="0"/>
                </a:lnTo>
                <a:lnTo>
                  <a:pt x="9524" y="6095999"/>
                </a:lnTo>
                <a:close/>
              </a:path>
            </a:pathLst>
          </a:custGeom>
          <a:solidFill>
            <a:srgbClr val="FFFFFF"/>
          </a:solidFill>
        </p:spPr>
        <p:txBody>
          <a:bodyPr wrap="square" lIns="0" tIns="0" rIns="0" bIns="0" rtlCol="0"/>
          <a:lstStyle/>
          <a:p>
            <a:endParaRPr/>
          </a:p>
        </p:txBody>
      </p:sp>
      <p:sp>
        <p:nvSpPr>
          <p:cNvPr id="13" name="object 6">
            <a:extLst>
              <a:ext uri="{FF2B5EF4-FFF2-40B4-BE49-F238E27FC236}">
                <a16:creationId xmlns:a16="http://schemas.microsoft.com/office/drawing/2014/main" id="{029A85E5-93E6-4F14-B9B7-B930E75EB512}"/>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CD29086B-FBD6-4EB6-AB3B-851986AFB1F4}"/>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7769284D-0445-4E12-B25A-4E3392F5B3F5}"/>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6" name="TextBox 15">
            <a:extLst>
              <a:ext uri="{FF2B5EF4-FFF2-40B4-BE49-F238E27FC236}">
                <a16:creationId xmlns:a16="http://schemas.microsoft.com/office/drawing/2014/main" id="{5820B086-9744-4C0E-BE7E-40A4F332452F}"/>
              </a:ext>
            </a:extLst>
          </p:cNvPr>
          <p:cNvSpPr txBox="1"/>
          <p:nvPr/>
        </p:nvSpPr>
        <p:spPr>
          <a:xfrm>
            <a:off x="438606" y="8440906"/>
            <a:ext cx="4572000" cy="369332"/>
          </a:xfrm>
          <a:prstGeom prst="rect">
            <a:avLst/>
          </a:prstGeom>
          <a:noFill/>
        </p:spPr>
        <p:txBody>
          <a:bodyPr wrap="square" rtlCol="0">
            <a:spAutoFit/>
          </a:bodyPr>
          <a:lstStyle/>
          <a:p>
            <a:r>
              <a:rPr lang="en-US" b="1"/>
              <a:t>Idea  :</a:t>
            </a:r>
            <a:r>
              <a:rPr lang="en-US"/>
              <a:t> </a:t>
            </a:r>
            <a:r>
              <a:rPr lang="en-US">
                <a:hlinkClick r:id="rId2"/>
              </a:rPr>
              <a:t>road safety facts</a:t>
            </a:r>
            <a:r>
              <a:rPr lang="en-US"/>
              <a:t> </a:t>
            </a:r>
            <a:endParaRPr lang="en-US"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47253" y="0"/>
            <a:ext cx="3970171" cy="10287000"/>
          </a:xfrm>
          <a:custGeom>
            <a:avLst/>
            <a:gdLst/>
            <a:ahLst/>
            <a:cxnLst/>
            <a:rect l="l" t="t" r="r" b="b"/>
            <a:pathLst>
              <a:path w="5010150" h="10287000">
                <a:moveTo>
                  <a:pt x="5010150" y="10287000"/>
                </a:moveTo>
                <a:lnTo>
                  <a:pt x="0" y="10287000"/>
                </a:lnTo>
                <a:lnTo>
                  <a:pt x="0" y="0"/>
                </a:lnTo>
                <a:lnTo>
                  <a:pt x="5010150" y="0"/>
                </a:lnTo>
                <a:lnTo>
                  <a:pt x="5010150" y="10287000"/>
                </a:lnTo>
                <a:close/>
              </a:path>
            </a:pathLst>
          </a:custGeom>
          <a:solidFill>
            <a:srgbClr val="003B31"/>
          </a:solidFill>
        </p:spPr>
        <p:txBody>
          <a:bodyPr wrap="square" lIns="0" tIns="0" rIns="0" bIns="0" rtlCol="0"/>
          <a:lstStyle/>
          <a:p>
            <a:endParaRPr/>
          </a:p>
        </p:txBody>
      </p:sp>
      <p:sp>
        <p:nvSpPr>
          <p:cNvPr id="6" name="object 6"/>
          <p:cNvSpPr txBox="1"/>
          <p:nvPr/>
        </p:nvSpPr>
        <p:spPr>
          <a:xfrm>
            <a:off x="1018527" y="1495408"/>
            <a:ext cx="307777" cy="7991491"/>
          </a:xfrm>
          <a:prstGeom prst="rect">
            <a:avLst/>
          </a:prstGeom>
        </p:spPr>
        <p:txBody>
          <a:bodyPr vert="vert270" wrap="square" lIns="0" tIns="0" rIns="0" bIns="0" rtlCol="0">
            <a:spAutoFit/>
          </a:bodyPr>
          <a:lstStyle/>
          <a:p>
            <a:pPr marL="12700">
              <a:lnSpc>
                <a:spcPts val="2355"/>
              </a:lnSpc>
            </a:pPr>
            <a:r>
              <a:rPr lang="en-US" sz="2000" b="1" spc="55">
                <a:solidFill>
                  <a:srgbClr val="FFFFFF"/>
                </a:solidFill>
                <a:latin typeface="Roboto" panose="02000000000000000000" pitchFamily="2" charset="0"/>
                <a:ea typeface="Roboto" panose="02000000000000000000" pitchFamily="2" charset="0"/>
              </a:rPr>
              <a:t>A Countrywide Traffic Accident Dataset (2016 - 2020)</a:t>
            </a:r>
            <a:endParaRPr lang="en-US" sz="2000" b="1">
              <a:latin typeface="Roboto" panose="02000000000000000000" pitchFamily="2" charset="0"/>
              <a:ea typeface="Roboto" panose="02000000000000000000" pitchFamily="2" charset="0"/>
              <a:cs typeface="Roboto"/>
            </a:endParaRPr>
          </a:p>
        </p:txBody>
      </p:sp>
      <p:sp>
        <p:nvSpPr>
          <p:cNvPr id="11" name="object 2">
            <a:extLst>
              <a:ext uri="{FF2B5EF4-FFF2-40B4-BE49-F238E27FC236}">
                <a16:creationId xmlns:a16="http://schemas.microsoft.com/office/drawing/2014/main" id="{C274CC6C-EBD2-41E7-8B31-F5A9B00FCE31}"/>
              </a:ext>
            </a:extLst>
          </p:cNvPr>
          <p:cNvSpPr/>
          <p:nvPr/>
        </p:nvSpPr>
        <p:spPr>
          <a:xfrm>
            <a:off x="4741014" y="1760219"/>
            <a:ext cx="7908186" cy="180625"/>
          </a:xfrm>
          <a:custGeom>
            <a:avLst/>
            <a:gdLst/>
            <a:ahLst/>
            <a:cxnLst/>
            <a:rect l="l" t="t" r="r" b="b"/>
            <a:pathLst>
              <a:path w="5650865" h="92075">
                <a:moveTo>
                  <a:pt x="5650301" y="91944"/>
                </a:moveTo>
                <a:lnTo>
                  <a:pt x="0" y="91944"/>
                </a:lnTo>
                <a:lnTo>
                  <a:pt x="0" y="0"/>
                </a:lnTo>
                <a:lnTo>
                  <a:pt x="5650301" y="0"/>
                </a:lnTo>
                <a:lnTo>
                  <a:pt x="5650301" y="91944"/>
                </a:lnTo>
                <a:close/>
              </a:path>
            </a:pathLst>
          </a:custGeom>
          <a:solidFill>
            <a:srgbClr val="000000"/>
          </a:solidFill>
        </p:spPr>
        <p:txBody>
          <a:bodyPr wrap="square" lIns="0" tIns="0" rIns="0" bIns="0" rtlCol="0"/>
          <a:lstStyle/>
          <a:p>
            <a:endParaRPr/>
          </a:p>
        </p:txBody>
      </p:sp>
      <p:sp>
        <p:nvSpPr>
          <p:cNvPr id="15" name="object 4">
            <a:extLst>
              <a:ext uri="{FF2B5EF4-FFF2-40B4-BE49-F238E27FC236}">
                <a16:creationId xmlns:a16="http://schemas.microsoft.com/office/drawing/2014/main" id="{5592AA4B-74E9-4F4C-B038-2C79425F8421}"/>
              </a:ext>
            </a:extLst>
          </p:cNvPr>
          <p:cNvSpPr txBox="1">
            <a:spLocks noGrp="1"/>
          </p:cNvSpPr>
          <p:nvPr>
            <p:ph type="title"/>
          </p:nvPr>
        </p:nvSpPr>
        <p:spPr>
          <a:xfrm>
            <a:off x="4741014" y="345156"/>
            <a:ext cx="12169775" cy="1244600"/>
          </a:xfrm>
          <a:prstGeom prst="rect">
            <a:avLst/>
          </a:prstGeom>
        </p:spPr>
        <p:txBody>
          <a:bodyPr vert="horz" wrap="square" lIns="0" tIns="12700" rIns="0" bIns="0" rtlCol="0">
            <a:spAutoFit/>
          </a:bodyPr>
          <a:lstStyle/>
          <a:p>
            <a:pPr marL="12700">
              <a:lnSpc>
                <a:spcPct val="100000"/>
              </a:lnSpc>
              <a:spcBef>
                <a:spcPts val="100"/>
              </a:spcBef>
            </a:pPr>
            <a:r>
              <a:rPr lang="en-US" spc="-315"/>
              <a:t>Target Audience</a:t>
            </a:r>
            <a:endParaRPr spc="-240"/>
          </a:p>
        </p:txBody>
      </p:sp>
      <p:sp>
        <p:nvSpPr>
          <p:cNvPr id="16" name="TextBox 15">
            <a:extLst>
              <a:ext uri="{FF2B5EF4-FFF2-40B4-BE49-F238E27FC236}">
                <a16:creationId xmlns:a16="http://schemas.microsoft.com/office/drawing/2014/main" id="{C627EC53-F4D4-42F0-A1F2-81D866E58263}"/>
              </a:ext>
            </a:extLst>
          </p:cNvPr>
          <p:cNvSpPr txBox="1"/>
          <p:nvPr/>
        </p:nvSpPr>
        <p:spPr>
          <a:xfrm>
            <a:off x="4988698" y="3390900"/>
            <a:ext cx="9244360" cy="2149306"/>
          </a:xfrm>
          <a:prstGeom prst="rect">
            <a:avLst/>
          </a:prstGeom>
          <a:noFill/>
        </p:spPr>
        <p:txBody>
          <a:bodyPr wrap="square">
            <a:spAutoFit/>
          </a:bodyPr>
          <a:lstStyle/>
          <a:p>
            <a:pPr marL="469900" indent="-457200">
              <a:spcBef>
                <a:spcPts val="100"/>
              </a:spcBef>
              <a:buFont typeface="Arial" panose="020B0604020202020204" pitchFamily="34" charset="0"/>
              <a:buChar char="•"/>
            </a:pPr>
            <a:r>
              <a:rPr lang="en-US" sz="4400" i="0" u="none" strike="noStrike" baseline="0">
                <a:latin typeface="Calibri" panose="020F0502020204030204" pitchFamily="34" charset="0"/>
              </a:rPr>
              <a:t>US Citizens who are licensed to drive. </a:t>
            </a:r>
          </a:p>
          <a:p>
            <a:pPr marL="469900" indent="-457200">
              <a:spcBef>
                <a:spcPts val="100"/>
              </a:spcBef>
              <a:buFont typeface="Arial" panose="020B0604020202020204" pitchFamily="34" charset="0"/>
              <a:buChar char="•"/>
            </a:pPr>
            <a:endParaRPr lang="en-US" sz="4400">
              <a:latin typeface="Calibri" panose="020F0502020204030204" pitchFamily="34" charset="0"/>
            </a:endParaRPr>
          </a:p>
          <a:p>
            <a:pPr marL="469900" indent="-457200">
              <a:spcBef>
                <a:spcPts val="100"/>
              </a:spcBef>
              <a:buFont typeface="Arial" panose="020B0604020202020204" pitchFamily="34" charset="0"/>
              <a:buChar char="•"/>
            </a:pPr>
            <a:r>
              <a:rPr lang="en-US" sz="4400">
                <a:latin typeface="Calibri" panose="020F0502020204030204" pitchFamily="34" charset="0"/>
              </a:rPr>
              <a:t>US government</a:t>
            </a:r>
          </a:p>
        </p:txBody>
      </p:sp>
      <p:sp>
        <p:nvSpPr>
          <p:cNvPr id="20" name="object 6">
            <a:extLst>
              <a:ext uri="{FF2B5EF4-FFF2-40B4-BE49-F238E27FC236}">
                <a16:creationId xmlns:a16="http://schemas.microsoft.com/office/drawing/2014/main" id="{1E585D01-689C-4DB8-B464-3C4C7CA1DD40}"/>
              </a:ext>
            </a:extLst>
          </p:cNvPr>
          <p:cNvSpPr txBox="1"/>
          <p:nvPr/>
        </p:nvSpPr>
        <p:spPr>
          <a:xfrm>
            <a:off x="4481179"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21" name="object 7">
            <a:extLst>
              <a:ext uri="{FF2B5EF4-FFF2-40B4-BE49-F238E27FC236}">
                <a16:creationId xmlns:a16="http://schemas.microsoft.com/office/drawing/2014/main" id="{A6C1C405-7A16-4555-AC16-FCA0220F6AFA}"/>
              </a:ext>
            </a:extLst>
          </p:cNvPr>
          <p:cNvSpPr txBox="1">
            <a:spLocks/>
          </p:cNvSpPr>
          <p:nvPr/>
        </p:nvSpPr>
        <p:spPr>
          <a:xfrm>
            <a:off x="8991600"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22" name="object 8">
            <a:extLst>
              <a:ext uri="{FF2B5EF4-FFF2-40B4-BE49-F238E27FC236}">
                <a16:creationId xmlns:a16="http://schemas.microsoft.com/office/drawing/2014/main" id="{115C82B2-BB81-4BC6-80FE-61CAA1921991}"/>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1654595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051367" y="2474885"/>
            <a:ext cx="2825433" cy="340350"/>
          </a:xfrm>
          <a:prstGeom prst="rect">
            <a:avLst/>
          </a:prstGeom>
        </p:spPr>
        <p:txBody>
          <a:bodyPr vert="horz" wrap="square" lIns="0" tIns="12700" rIns="0" bIns="0" rtlCol="0">
            <a:spAutoFit/>
          </a:bodyPr>
          <a:lstStyle/>
          <a:p>
            <a:pPr marL="12700" marR="5080">
              <a:lnSpc>
                <a:spcPct val="116399"/>
              </a:lnSpc>
              <a:spcBef>
                <a:spcPts val="100"/>
              </a:spcBef>
            </a:pPr>
            <a:r>
              <a:rPr lang="en-US" sz="1900" spc="15">
                <a:latin typeface="Lucida Sans Unicode"/>
                <a:cs typeface="Lucida Sans Unicode"/>
              </a:rPr>
              <a:t>1</a:t>
            </a:r>
            <a:endParaRPr sz="1900">
              <a:latin typeface="Lucida Sans Unicode"/>
              <a:cs typeface="Lucida Sans Unicode"/>
            </a:endParaRPr>
          </a:p>
        </p:txBody>
      </p:sp>
      <p:sp>
        <p:nvSpPr>
          <p:cNvPr id="13" name="object 13"/>
          <p:cNvSpPr txBox="1"/>
          <p:nvPr/>
        </p:nvSpPr>
        <p:spPr>
          <a:xfrm>
            <a:off x="17000308" y="825936"/>
            <a:ext cx="272415" cy="299720"/>
          </a:xfrm>
          <a:prstGeom prst="rect">
            <a:avLst/>
          </a:prstGeom>
        </p:spPr>
        <p:txBody>
          <a:bodyPr vert="horz" wrap="square" lIns="0" tIns="12065" rIns="0" bIns="0" rtlCol="0">
            <a:spAutoFit/>
          </a:bodyPr>
          <a:lstStyle/>
          <a:p>
            <a:pPr marL="12700">
              <a:lnSpc>
                <a:spcPct val="100000"/>
              </a:lnSpc>
              <a:spcBef>
                <a:spcPts val="95"/>
              </a:spcBef>
            </a:pPr>
            <a:r>
              <a:rPr sz="1800" b="1" spc="-345">
                <a:latin typeface="Arial"/>
                <a:cs typeface="Arial"/>
              </a:rPr>
              <a:t>1</a:t>
            </a:r>
            <a:r>
              <a:rPr sz="1800" b="1" spc="275">
                <a:latin typeface="Arial"/>
                <a:cs typeface="Arial"/>
              </a:rPr>
              <a:t>0</a:t>
            </a:r>
            <a:endParaRPr sz="1800">
              <a:latin typeface="Arial"/>
              <a:cs typeface="Arial"/>
            </a:endParaRPr>
          </a:p>
        </p:txBody>
      </p:sp>
      <p:sp>
        <p:nvSpPr>
          <p:cNvPr id="19" name="object 6">
            <a:extLst>
              <a:ext uri="{FF2B5EF4-FFF2-40B4-BE49-F238E27FC236}">
                <a16:creationId xmlns:a16="http://schemas.microsoft.com/office/drawing/2014/main" id="{40C0AA03-2B15-4A9A-9C71-843227F4E75F}"/>
              </a:ext>
            </a:extLst>
          </p:cNvPr>
          <p:cNvSpPr txBox="1"/>
          <p:nvPr/>
        </p:nvSpPr>
        <p:spPr>
          <a:xfrm>
            <a:off x="8763000" y="2474885"/>
            <a:ext cx="2825433" cy="340350"/>
          </a:xfrm>
          <a:prstGeom prst="rect">
            <a:avLst/>
          </a:prstGeom>
        </p:spPr>
        <p:txBody>
          <a:bodyPr vert="horz" wrap="square" lIns="0" tIns="12700" rIns="0" bIns="0" rtlCol="0">
            <a:spAutoFit/>
          </a:bodyPr>
          <a:lstStyle/>
          <a:p>
            <a:pPr marL="12700" marR="5080">
              <a:lnSpc>
                <a:spcPct val="116399"/>
              </a:lnSpc>
              <a:spcBef>
                <a:spcPts val="100"/>
              </a:spcBef>
            </a:pPr>
            <a:r>
              <a:rPr lang="en-US" sz="1900" spc="15">
                <a:latin typeface="Lucida Sans Unicode"/>
                <a:cs typeface="Lucida Sans Unicode"/>
              </a:rPr>
              <a:t>1</a:t>
            </a:r>
            <a:endParaRPr sz="1900">
              <a:latin typeface="Lucida Sans Unicode"/>
              <a:cs typeface="Lucida Sans Unicode"/>
            </a:endParaRPr>
          </a:p>
        </p:txBody>
      </p:sp>
      <p:sp>
        <p:nvSpPr>
          <p:cNvPr id="26" name="object 2">
            <a:extLst>
              <a:ext uri="{FF2B5EF4-FFF2-40B4-BE49-F238E27FC236}">
                <a16:creationId xmlns:a16="http://schemas.microsoft.com/office/drawing/2014/main" id="{EBFBC65E-8D61-4753-B441-027832691ADC}"/>
              </a:ext>
            </a:extLst>
          </p:cNvPr>
          <p:cNvSpPr/>
          <p:nvPr/>
        </p:nvSpPr>
        <p:spPr>
          <a:xfrm rot="5400000">
            <a:off x="8221153" y="-6938121"/>
            <a:ext cx="2474887" cy="17602202"/>
          </a:xfrm>
          <a:custGeom>
            <a:avLst/>
            <a:gdLst/>
            <a:ahLst/>
            <a:cxnLst/>
            <a:rect l="l" t="t" r="r" b="b"/>
            <a:pathLst>
              <a:path w="2609850" h="10287000">
                <a:moveTo>
                  <a:pt x="2609850" y="10287000"/>
                </a:moveTo>
                <a:lnTo>
                  <a:pt x="0" y="10287000"/>
                </a:lnTo>
                <a:lnTo>
                  <a:pt x="0" y="0"/>
                </a:lnTo>
                <a:lnTo>
                  <a:pt x="2609850" y="0"/>
                </a:lnTo>
                <a:lnTo>
                  <a:pt x="2609850" y="10287000"/>
                </a:lnTo>
                <a:close/>
              </a:path>
            </a:pathLst>
          </a:custGeom>
          <a:solidFill>
            <a:srgbClr val="003B31"/>
          </a:solidFill>
        </p:spPr>
        <p:txBody>
          <a:bodyPr wrap="square" lIns="0" tIns="0" rIns="0" bIns="0" rtlCol="0"/>
          <a:lstStyle/>
          <a:p>
            <a:endParaRPr/>
          </a:p>
        </p:txBody>
      </p:sp>
      <p:sp>
        <p:nvSpPr>
          <p:cNvPr id="27" name="object 4">
            <a:extLst>
              <a:ext uri="{FF2B5EF4-FFF2-40B4-BE49-F238E27FC236}">
                <a16:creationId xmlns:a16="http://schemas.microsoft.com/office/drawing/2014/main" id="{13972570-7559-4931-8760-F471068A35B9}"/>
              </a:ext>
            </a:extLst>
          </p:cNvPr>
          <p:cNvSpPr txBox="1">
            <a:spLocks/>
          </p:cNvSpPr>
          <p:nvPr/>
        </p:nvSpPr>
        <p:spPr>
          <a:xfrm>
            <a:off x="1095613" y="1029830"/>
            <a:ext cx="7057788" cy="1028487"/>
          </a:xfrm>
          <a:prstGeom prst="rect">
            <a:avLst/>
          </a:prstGeom>
        </p:spPr>
        <p:txBody>
          <a:bodyPr vert="horz" wrap="square" lIns="0" tIns="12700" rIns="0" bIns="0" rtlCol="0">
            <a:spAutoFit/>
          </a:bodyPr>
          <a:lstStyle>
            <a:lvl1pPr>
              <a:defRPr sz="8000" b="1" i="0">
                <a:solidFill>
                  <a:schemeClr val="tx1"/>
                </a:solidFill>
                <a:latin typeface="Tahoma"/>
                <a:ea typeface="+mj-ea"/>
                <a:cs typeface="Tahoma"/>
              </a:defRPr>
            </a:lvl1pPr>
          </a:lstStyle>
          <a:p>
            <a:pPr marL="12700">
              <a:spcBef>
                <a:spcPts val="100"/>
              </a:spcBef>
            </a:pPr>
            <a:r>
              <a:rPr lang="en-US" sz="6600" kern="0">
                <a:solidFill>
                  <a:srgbClr val="FFD93B"/>
                </a:solidFill>
              </a:rPr>
              <a:t>Code Repository</a:t>
            </a:r>
          </a:p>
        </p:txBody>
      </p:sp>
      <p:sp>
        <p:nvSpPr>
          <p:cNvPr id="12" name="object 12"/>
          <p:cNvSpPr/>
          <p:nvPr/>
        </p:nvSpPr>
        <p:spPr>
          <a:xfrm>
            <a:off x="1149541" y="2162516"/>
            <a:ext cx="6851459" cy="45719"/>
          </a:xfrm>
          <a:custGeom>
            <a:avLst/>
            <a:gdLst/>
            <a:ahLst/>
            <a:cxnLst/>
            <a:rect l="l" t="t" r="r" b="b"/>
            <a:pathLst>
              <a:path w="13192125" h="47625">
                <a:moveTo>
                  <a:pt x="13192123" y="0"/>
                </a:moveTo>
                <a:lnTo>
                  <a:pt x="13192123" y="47624"/>
                </a:lnTo>
                <a:lnTo>
                  <a:pt x="0" y="47624"/>
                </a:lnTo>
                <a:lnTo>
                  <a:pt x="0" y="0"/>
                </a:lnTo>
                <a:lnTo>
                  <a:pt x="13192123" y="0"/>
                </a:lnTo>
                <a:close/>
              </a:path>
            </a:pathLst>
          </a:custGeom>
          <a:solidFill>
            <a:srgbClr val="FFD93B"/>
          </a:solidFill>
        </p:spPr>
        <p:txBody>
          <a:bodyPr wrap="square" lIns="0" tIns="0" rIns="0" bIns="0" rtlCol="0"/>
          <a:lstStyle/>
          <a:p>
            <a:endParaRPr/>
          </a:p>
        </p:txBody>
      </p:sp>
      <p:sp>
        <p:nvSpPr>
          <p:cNvPr id="30" name="object 13">
            <a:extLst>
              <a:ext uri="{FF2B5EF4-FFF2-40B4-BE49-F238E27FC236}">
                <a16:creationId xmlns:a16="http://schemas.microsoft.com/office/drawing/2014/main" id="{DDE1399E-653D-4D75-B637-EB5FE9F345C1}"/>
              </a:ext>
            </a:extLst>
          </p:cNvPr>
          <p:cNvSpPr txBox="1">
            <a:spLocks/>
          </p:cNvSpPr>
          <p:nvPr/>
        </p:nvSpPr>
        <p:spPr>
          <a:xfrm>
            <a:off x="2851341" y="4814075"/>
            <a:ext cx="14519053" cy="689932"/>
          </a:xfrm>
          <a:prstGeom prst="rect">
            <a:avLst/>
          </a:prstGeom>
        </p:spPr>
        <p:txBody>
          <a:bodyPr vert="horz" wrap="square" lIns="0" tIns="12700" rIns="0" bIns="0" rtlCol="0">
            <a:spAutoFit/>
          </a:bodyPr>
          <a:lstStyle>
            <a:lvl1pPr>
              <a:defRPr sz="8000" b="1" i="0">
                <a:solidFill>
                  <a:schemeClr val="tx1"/>
                </a:solidFill>
                <a:latin typeface="Tahoma"/>
                <a:ea typeface="+mj-ea"/>
                <a:cs typeface="Tahoma"/>
              </a:defRPr>
            </a:lvl1pPr>
          </a:lstStyle>
          <a:p>
            <a:pPr marL="12700">
              <a:spcBef>
                <a:spcPts val="100"/>
              </a:spcBef>
            </a:pPr>
            <a:r>
              <a:rPr lang="en-US" sz="3200" kern="0"/>
              <a:t> </a:t>
            </a:r>
            <a:r>
              <a:rPr lang="en-US" sz="4400" kern="0"/>
              <a:t>Github link :-   </a:t>
            </a:r>
            <a:r>
              <a:rPr lang="en-US" sz="3200" b="0" kern="0">
                <a:hlinkClick r:id="rId2"/>
              </a:rPr>
              <a:t>https://github.com/disuhitarth/EDA_Projects.git </a:t>
            </a:r>
            <a:endParaRPr lang="en-US" sz="3200" b="0" kern="0"/>
          </a:p>
        </p:txBody>
      </p:sp>
      <p:sp>
        <p:nvSpPr>
          <p:cNvPr id="41" name="object 6">
            <a:extLst>
              <a:ext uri="{FF2B5EF4-FFF2-40B4-BE49-F238E27FC236}">
                <a16:creationId xmlns:a16="http://schemas.microsoft.com/office/drawing/2014/main" id="{C1CB4A4A-9FE5-408C-B13E-085AAD088A4D}"/>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42" name="object 7">
            <a:extLst>
              <a:ext uri="{FF2B5EF4-FFF2-40B4-BE49-F238E27FC236}">
                <a16:creationId xmlns:a16="http://schemas.microsoft.com/office/drawing/2014/main" id="{53C923B2-6671-4B57-B2F8-5AACF81B54BF}"/>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43" name="object 8">
            <a:extLst>
              <a:ext uri="{FF2B5EF4-FFF2-40B4-BE49-F238E27FC236}">
                <a16:creationId xmlns:a16="http://schemas.microsoft.com/office/drawing/2014/main" id="{226F64E4-04E9-4A66-B398-C495208B9FF3}"/>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44" name="object 13">
            <a:extLst>
              <a:ext uri="{FF2B5EF4-FFF2-40B4-BE49-F238E27FC236}">
                <a16:creationId xmlns:a16="http://schemas.microsoft.com/office/drawing/2014/main" id="{A385E319-4FD4-4798-9E48-B700A3DE9851}"/>
              </a:ext>
            </a:extLst>
          </p:cNvPr>
          <p:cNvSpPr txBox="1">
            <a:spLocks/>
          </p:cNvSpPr>
          <p:nvPr/>
        </p:nvSpPr>
        <p:spPr>
          <a:xfrm>
            <a:off x="2895600" y="7121763"/>
            <a:ext cx="14249145" cy="689932"/>
          </a:xfrm>
          <a:prstGeom prst="rect">
            <a:avLst/>
          </a:prstGeom>
        </p:spPr>
        <p:txBody>
          <a:bodyPr vert="horz" wrap="square" lIns="0" tIns="12700" rIns="0" bIns="0" rtlCol="0">
            <a:spAutoFit/>
          </a:bodyPr>
          <a:lstStyle>
            <a:lvl1pPr>
              <a:defRPr sz="8000" b="1" i="0">
                <a:solidFill>
                  <a:schemeClr val="tx1"/>
                </a:solidFill>
                <a:latin typeface="Tahoma"/>
                <a:ea typeface="+mj-ea"/>
                <a:cs typeface="Tahoma"/>
              </a:defRPr>
            </a:lvl1pPr>
          </a:lstStyle>
          <a:p>
            <a:pPr marL="12700">
              <a:spcBef>
                <a:spcPts val="100"/>
              </a:spcBef>
            </a:pPr>
            <a:r>
              <a:rPr lang="en-US" sz="4400" kern="0"/>
              <a:t>Dataset</a:t>
            </a:r>
            <a:r>
              <a:rPr lang="en-US" sz="3200" kern="0"/>
              <a:t> </a:t>
            </a:r>
            <a:r>
              <a:rPr lang="en-US" sz="4400" kern="0"/>
              <a:t>Link :</a:t>
            </a:r>
            <a:r>
              <a:rPr lang="en-US" sz="3200" kern="0"/>
              <a:t>-  </a:t>
            </a:r>
            <a:r>
              <a:rPr lang="en-US" sz="3200" b="0" kern="0">
                <a:hlinkClick r:id="rId3"/>
              </a:rPr>
              <a:t>https://www.kaggle.com/sobhanmoosavi/us-accidents</a:t>
            </a:r>
            <a:endParaRPr lang="en-US" sz="3200" b="0" kern="0"/>
          </a:p>
        </p:txBody>
      </p:sp>
      <p:pic>
        <p:nvPicPr>
          <p:cNvPr id="3" name="Picture 2" descr="Shape&#10;&#10;Description automatically generated with low confidence">
            <a:extLst>
              <a:ext uri="{FF2B5EF4-FFF2-40B4-BE49-F238E27FC236}">
                <a16:creationId xmlns:a16="http://schemas.microsoft.com/office/drawing/2014/main" id="{0479D03A-3D83-40F6-B6F1-D460AAD7D3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3489" y="6876844"/>
            <a:ext cx="1179772" cy="117977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3859651B-A07F-4613-84CB-C1591CAA04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4614" y="4569156"/>
            <a:ext cx="1179772" cy="1179770"/>
          </a:xfrm>
          <a:prstGeom prst="rect">
            <a:avLst/>
          </a:prstGeom>
        </p:spPr>
      </p:pic>
    </p:spTree>
    <p:extLst>
      <p:ext uri="{BB962C8B-B14F-4D97-AF65-F5344CB8AC3E}">
        <p14:creationId xmlns:p14="http://schemas.microsoft.com/office/powerpoint/2010/main" val="2306593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A238-866C-48BC-9D36-DD2C4F1F8FEC}"/>
              </a:ext>
            </a:extLst>
          </p:cNvPr>
          <p:cNvSpPr>
            <a:spLocks noGrp="1"/>
          </p:cNvSpPr>
          <p:nvPr>
            <p:ph type="title"/>
          </p:nvPr>
        </p:nvSpPr>
        <p:spPr>
          <a:xfrm>
            <a:off x="2895600" y="4381500"/>
            <a:ext cx="14711216" cy="1231106"/>
          </a:xfrm>
        </p:spPr>
        <p:txBody>
          <a:bodyPr/>
          <a:lstStyle/>
          <a:p>
            <a:r>
              <a:rPr lang="en-US"/>
              <a:t>Exploring Raw Dataset </a:t>
            </a:r>
          </a:p>
        </p:txBody>
      </p:sp>
      <p:sp>
        <p:nvSpPr>
          <p:cNvPr id="8" name="object 6">
            <a:extLst>
              <a:ext uri="{FF2B5EF4-FFF2-40B4-BE49-F238E27FC236}">
                <a16:creationId xmlns:a16="http://schemas.microsoft.com/office/drawing/2014/main" id="{B18EC626-CBFA-47FA-B48C-522AEFA794D9}"/>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9" name="object 7">
            <a:extLst>
              <a:ext uri="{FF2B5EF4-FFF2-40B4-BE49-F238E27FC236}">
                <a16:creationId xmlns:a16="http://schemas.microsoft.com/office/drawing/2014/main" id="{91FE2599-5103-4DBA-A77B-DAB7ED9078D7}"/>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0" name="object 8">
            <a:extLst>
              <a:ext uri="{FF2B5EF4-FFF2-40B4-BE49-F238E27FC236}">
                <a16:creationId xmlns:a16="http://schemas.microsoft.com/office/drawing/2014/main" id="{54897074-B6ED-4858-A857-0C9E0DB39637}"/>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3455312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456508" y="1485900"/>
            <a:ext cx="15155091" cy="2513509"/>
          </a:xfrm>
          <a:prstGeom prst="rect">
            <a:avLst/>
          </a:prstGeom>
        </p:spPr>
        <p:txBody>
          <a:bodyPr vert="horz" wrap="square" lIns="0" tIns="12700" rIns="0" bIns="0" rtlCol="0">
            <a:spAutoFit/>
          </a:bodyPr>
          <a:lstStyle/>
          <a:p>
            <a:pPr marL="469900" indent="-457200">
              <a:lnSpc>
                <a:spcPct val="100000"/>
              </a:lnSpc>
              <a:spcBef>
                <a:spcPts val="100"/>
              </a:spcBef>
              <a:buFont typeface="Arial" panose="020B0604020202020204" pitchFamily="34" charset="0"/>
              <a:buChar char="•"/>
            </a:pPr>
            <a:r>
              <a:rPr lang="en-US" sz="3200" b="0" i="0">
                <a:effectLst/>
                <a:latin typeface="Tahoma" panose="020B0604030504040204" pitchFamily="34" charset="0"/>
                <a:ea typeface="Tahoma" panose="020B0604030504040204" pitchFamily="34" charset="0"/>
                <a:cs typeface="Tahoma" panose="020B0604030504040204" pitchFamily="34" charset="0"/>
              </a:rPr>
              <a:t>From Initial observation , We can see that, there are </a:t>
            </a:r>
            <a:r>
              <a:rPr lang="en-US" sz="3200" b="1" i="0">
                <a:solidFill>
                  <a:srgbClr val="003B31"/>
                </a:solidFill>
                <a:effectLst/>
                <a:latin typeface="Tahoma" panose="020B0604030504040204" pitchFamily="34" charset="0"/>
                <a:ea typeface="Tahoma" panose="020B0604030504040204" pitchFamily="34" charset="0"/>
                <a:cs typeface="Tahoma" panose="020B0604030504040204" pitchFamily="34" charset="0"/>
              </a:rPr>
              <a:t>47 columns </a:t>
            </a:r>
            <a:r>
              <a:rPr lang="en-US" sz="3200" b="1" i="0">
                <a:effectLst/>
                <a:latin typeface="Tahoma" panose="020B0604030504040204" pitchFamily="34" charset="0"/>
                <a:ea typeface="Tahoma" panose="020B0604030504040204" pitchFamily="34" charset="0"/>
                <a:cs typeface="Tahoma" panose="020B0604030504040204" pitchFamily="34" charset="0"/>
              </a:rPr>
              <a:t>and 2906610 rows</a:t>
            </a:r>
            <a:r>
              <a:rPr lang="en-US" sz="3200" b="0" i="0">
                <a:effectLst/>
                <a:latin typeface="Tahoma" panose="020B0604030504040204" pitchFamily="34" charset="0"/>
                <a:ea typeface="Tahoma" panose="020B0604030504040204" pitchFamily="34" charset="0"/>
                <a:cs typeface="Tahoma" panose="020B0604030504040204" pitchFamily="34" charset="0"/>
              </a:rPr>
              <a:t> in the dataset</a:t>
            </a:r>
          </a:p>
          <a:p>
            <a:pPr marL="469900" indent="-457200">
              <a:lnSpc>
                <a:spcPct val="100000"/>
              </a:lnSpc>
              <a:spcBef>
                <a:spcPts val="100"/>
              </a:spcBef>
              <a:buFont typeface="Arial" panose="020B0604020202020204" pitchFamily="34" charset="0"/>
              <a:buChar char="•"/>
            </a:pPr>
            <a:endParaRPr lang="en-US" sz="3200">
              <a:latin typeface="Tahoma" panose="020B0604030504040204" pitchFamily="34" charset="0"/>
              <a:ea typeface="Tahoma" panose="020B0604030504040204" pitchFamily="34" charset="0"/>
              <a:cs typeface="Tahoma" panose="020B0604030504040204" pitchFamily="34" charset="0"/>
            </a:endParaRPr>
          </a:p>
          <a:p>
            <a:pPr marL="469900" indent="-457200">
              <a:spcBef>
                <a:spcPts val="100"/>
              </a:spcBef>
              <a:buFont typeface="Arial" panose="020B0604020202020204" pitchFamily="34" charset="0"/>
              <a:buChar char="•"/>
            </a:pPr>
            <a:r>
              <a:rPr lang="en-US" sz="3200">
                <a:latin typeface="Tahoma" panose="020B0604030504040204" pitchFamily="34" charset="0"/>
                <a:ea typeface="Tahoma" panose="020B0604030504040204" pitchFamily="34" charset="0"/>
                <a:cs typeface="Tahoma" panose="020B0604030504040204" pitchFamily="34" charset="0"/>
              </a:rPr>
              <a:t>Datatypes</a:t>
            </a:r>
            <a:r>
              <a:rPr lang="en-US" sz="3200" b="0" i="0">
                <a:effectLst/>
                <a:latin typeface="Tahoma" panose="020B0604030504040204" pitchFamily="34" charset="0"/>
                <a:ea typeface="Tahoma" panose="020B0604030504040204" pitchFamily="34" charset="0"/>
                <a:cs typeface="Tahoma" panose="020B0604030504040204" pitchFamily="34" charset="0"/>
              </a:rPr>
              <a:t>: bool(</a:t>
            </a:r>
            <a:r>
              <a:rPr lang="en-US" sz="3200" b="1" i="0">
                <a:effectLst/>
                <a:latin typeface="Tahoma" panose="020B0604030504040204" pitchFamily="34" charset="0"/>
                <a:ea typeface="Tahoma" panose="020B0604030504040204" pitchFamily="34" charset="0"/>
                <a:cs typeface="Tahoma" panose="020B0604030504040204" pitchFamily="34" charset="0"/>
              </a:rPr>
              <a:t>13</a:t>
            </a:r>
            <a:r>
              <a:rPr lang="en-US" sz="3200" b="0" i="0">
                <a:effectLst/>
                <a:latin typeface="Tahoma" panose="020B0604030504040204" pitchFamily="34" charset="0"/>
                <a:ea typeface="Tahoma" panose="020B0604030504040204" pitchFamily="34" charset="0"/>
                <a:cs typeface="Tahoma" panose="020B0604030504040204" pitchFamily="34" charset="0"/>
              </a:rPr>
              <a:t>), float64(</a:t>
            </a:r>
            <a:r>
              <a:rPr lang="en-US" sz="3200" b="1" i="0">
                <a:effectLst/>
                <a:latin typeface="Tahoma" panose="020B0604030504040204" pitchFamily="34" charset="0"/>
                <a:ea typeface="Tahoma" panose="020B0604030504040204" pitchFamily="34" charset="0"/>
                <a:cs typeface="Tahoma" panose="020B0604030504040204" pitchFamily="34" charset="0"/>
              </a:rPr>
              <a:t>13</a:t>
            </a:r>
            <a:r>
              <a:rPr lang="en-US" sz="3200" b="0" i="0">
                <a:effectLst/>
                <a:latin typeface="Tahoma" panose="020B0604030504040204" pitchFamily="34" charset="0"/>
                <a:ea typeface="Tahoma" panose="020B0604030504040204" pitchFamily="34" charset="0"/>
                <a:cs typeface="Tahoma" panose="020B0604030504040204" pitchFamily="34" charset="0"/>
              </a:rPr>
              <a:t>), int64(</a:t>
            </a:r>
            <a:r>
              <a:rPr lang="en-US" sz="3200" b="1" i="0">
                <a:effectLst/>
                <a:latin typeface="Tahoma" panose="020B0604030504040204" pitchFamily="34" charset="0"/>
                <a:ea typeface="Tahoma" panose="020B0604030504040204" pitchFamily="34" charset="0"/>
                <a:cs typeface="Tahoma" panose="020B0604030504040204" pitchFamily="34" charset="0"/>
              </a:rPr>
              <a:t>1</a:t>
            </a:r>
            <a:r>
              <a:rPr lang="en-US" sz="3200" b="0" i="0">
                <a:effectLst/>
                <a:latin typeface="Tahoma" panose="020B0604030504040204" pitchFamily="34" charset="0"/>
                <a:ea typeface="Tahoma" panose="020B0604030504040204" pitchFamily="34" charset="0"/>
                <a:cs typeface="Tahoma" panose="020B0604030504040204" pitchFamily="34" charset="0"/>
              </a:rPr>
              <a:t>), object(</a:t>
            </a:r>
            <a:r>
              <a:rPr lang="en-US" sz="3200" b="1" i="0">
                <a:effectLst/>
                <a:latin typeface="Tahoma" panose="020B0604030504040204" pitchFamily="34" charset="0"/>
                <a:ea typeface="Tahoma" panose="020B0604030504040204" pitchFamily="34" charset="0"/>
                <a:cs typeface="Tahoma" panose="020B0604030504040204" pitchFamily="34" charset="0"/>
              </a:rPr>
              <a:t>20</a:t>
            </a:r>
            <a:r>
              <a:rPr lang="en-US" sz="3200" b="0" i="0">
                <a:effectLst/>
                <a:latin typeface="Tahoma" panose="020B0604030504040204" pitchFamily="34" charset="0"/>
                <a:ea typeface="Tahoma" panose="020B0604030504040204" pitchFamily="34" charset="0"/>
                <a:cs typeface="Tahoma" panose="020B0604030504040204" pitchFamily="34" charset="0"/>
              </a:rPr>
              <a:t>)</a:t>
            </a:r>
            <a:endParaRPr lang="en-US" sz="3200">
              <a:latin typeface="Tahoma" panose="020B0604030504040204" pitchFamily="34" charset="0"/>
              <a:ea typeface="Tahoma" panose="020B0604030504040204" pitchFamily="34" charset="0"/>
              <a:cs typeface="Tahoma" panose="020B0604030504040204" pitchFamily="34" charset="0"/>
            </a:endParaRPr>
          </a:p>
          <a:p>
            <a:pPr marL="469900" indent="-457200">
              <a:lnSpc>
                <a:spcPct val="100000"/>
              </a:lnSpc>
              <a:spcBef>
                <a:spcPts val="100"/>
              </a:spcBef>
              <a:buFont typeface="Arial" panose="020B0604020202020204" pitchFamily="34" charset="0"/>
              <a:buChar char="•"/>
            </a:pPr>
            <a:endParaRPr sz="3200">
              <a:latin typeface="Tahoma" panose="020B0604030504040204" pitchFamily="34" charset="0"/>
              <a:ea typeface="Tahoma" panose="020B0604030504040204" pitchFamily="34" charset="0"/>
              <a:cs typeface="Tahoma" panose="020B0604030504040204" pitchFamily="34" charset="0"/>
            </a:endParaRPr>
          </a:p>
        </p:txBody>
      </p:sp>
      <p:sp>
        <p:nvSpPr>
          <p:cNvPr id="14" name="object 4">
            <a:extLst>
              <a:ext uri="{FF2B5EF4-FFF2-40B4-BE49-F238E27FC236}">
                <a16:creationId xmlns:a16="http://schemas.microsoft.com/office/drawing/2014/main" id="{BF4E32EA-0ADF-46BC-8FBB-F5D490AC15D2}"/>
              </a:ext>
            </a:extLst>
          </p:cNvPr>
          <p:cNvSpPr txBox="1"/>
          <p:nvPr/>
        </p:nvSpPr>
        <p:spPr>
          <a:xfrm>
            <a:off x="1447800" y="4603297"/>
            <a:ext cx="1203960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Initial Observation: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5" name="object 4">
            <a:extLst>
              <a:ext uri="{FF2B5EF4-FFF2-40B4-BE49-F238E27FC236}">
                <a16:creationId xmlns:a16="http://schemas.microsoft.com/office/drawing/2014/main" id="{44254633-6444-4E62-B3AF-E3073021276D}"/>
              </a:ext>
            </a:extLst>
          </p:cNvPr>
          <p:cNvSpPr txBox="1"/>
          <p:nvPr/>
        </p:nvSpPr>
        <p:spPr>
          <a:xfrm>
            <a:off x="1486988" y="5497528"/>
            <a:ext cx="15277011" cy="2475037"/>
          </a:xfrm>
          <a:prstGeom prst="rect">
            <a:avLst/>
          </a:prstGeom>
        </p:spPr>
        <p:txBody>
          <a:bodyPr vert="horz" wrap="square" lIns="0" tIns="12700" rIns="0" bIns="0" rtlCol="0" anchor="t">
            <a:spAutoFit/>
          </a:bodyPr>
          <a:lstStyle/>
          <a:p>
            <a:pPr marL="457200" indent="-457200">
              <a:buFont typeface="Arial" panose="020B0604020202020204" pitchFamily="34" charset="0"/>
              <a:buChar char="•"/>
            </a:pPr>
            <a:r>
              <a:rPr lang="en-US" sz="3200">
                <a:latin typeface="Tahoma"/>
                <a:ea typeface="Tahoma"/>
                <a:cs typeface="Tahoma"/>
              </a:rPr>
              <a:t>Columns</a:t>
            </a:r>
            <a:r>
              <a:rPr lang="en-US" sz="3200" b="0" i="0">
                <a:effectLst/>
                <a:latin typeface="Tahoma"/>
                <a:ea typeface="Tahoma"/>
                <a:cs typeface="Tahoma"/>
              </a:rPr>
              <a:t> such as Severity, lat, lng, distance, Weather and traffic related columns are of </a:t>
            </a:r>
            <a:r>
              <a:rPr lang="en-US" sz="3200" b="1" i="0">
                <a:effectLst/>
                <a:latin typeface="Tahoma"/>
                <a:ea typeface="Tahoma"/>
                <a:cs typeface="Tahoma"/>
              </a:rPr>
              <a:t>Numeric</a:t>
            </a:r>
            <a:r>
              <a:rPr lang="en-US" sz="3200" b="0" i="0">
                <a:effectLst/>
                <a:latin typeface="Tahoma"/>
                <a:ea typeface="Tahoma"/>
                <a:cs typeface="Tahoma"/>
              </a:rPr>
              <a:t> type. </a:t>
            </a:r>
            <a:r>
              <a:rPr lang="en-US" sz="3200">
                <a:latin typeface="Tahoma"/>
                <a:ea typeface="Tahoma"/>
                <a:cs typeface="Tahoma"/>
              </a:rPr>
              <a:t>Rest of</a:t>
            </a:r>
            <a:r>
              <a:rPr lang="en-US" sz="3200" b="0" i="0">
                <a:effectLst/>
                <a:latin typeface="Tahoma"/>
                <a:ea typeface="Tahoma"/>
                <a:cs typeface="Tahoma"/>
              </a:rPr>
              <a:t> </a:t>
            </a:r>
            <a:r>
              <a:rPr lang="en-US" sz="3200">
                <a:latin typeface="Tahoma"/>
                <a:ea typeface="Tahoma"/>
                <a:cs typeface="Tahoma"/>
              </a:rPr>
              <a:t>the</a:t>
            </a:r>
            <a:r>
              <a:rPr lang="en-US" sz="3200" b="0" i="0">
                <a:effectLst/>
                <a:latin typeface="Tahoma"/>
                <a:ea typeface="Tahoma"/>
                <a:cs typeface="Tahoma"/>
              </a:rPr>
              <a:t> columns are </a:t>
            </a:r>
            <a:r>
              <a:rPr lang="en-US" sz="3200" b="1" i="0">
                <a:effectLst/>
                <a:latin typeface="Tahoma"/>
                <a:ea typeface="Tahoma"/>
                <a:cs typeface="Tahoma"/>
              </a:rPr>
              <a:t>objects</a:t>
            </a:r>
            <a:r>
              <a:rPr lang="en-US" sz="3200" b="0" i="0">
                <a:effectLst/>
                <a:latin typeface="Tahoma"/>
                <a:ea typeface="Tahoma"/>
                <a:cs typeface="Tahoma"/>
              </a:rPr>
              <a:t> and </a:t>
            </a:r>
            <a:r>
              <a:rPr lang="en-US" sz="3200" b="1" i="0">
                <a:effectLst/>
                <a:latin typeface="Tahoma"/>
                <a:ea typeface="Tahoma"/>
                <a:cs typeface="Tahoma"/>
              </a:rPr>
              <a:t>Booleans</a:t>
            </a:r>
            <a:r>
              <a:rPr lang="en-US" sz="3200" b="0" i="0">
                <a:effectLst/>
                <a:latin typeface="Tahoma"/>
                <a:ea typeface="Tahoma"/>
                <a:cs typeface="Tahoma"/>
              </a:rPr>
              <a:t>.</a:t>
            </a:r>
          </a:p>
          <a:p>
            <a:pPr marL="457200" indent="-457200" algn="l">
              <a:buFont typeface="Arial" panose="020B0604020202020204" pitchFamily="34" charset="0"/>
              <a:buChar char="•"/>
            </a:pPr>
            <a:endParaRPr lang="en-US" sz="3200" b="0" i="0">
              <a:effectLst/>
              <a:latin typeface="Tahoma" panose="020B0604030504040204" pitchFamily="34" charset="0"/>
              <a:ea typeface="Tahoma" panose="020B0604030504040204" pitchFamily="34" charset="0"/>
              <a:cs typeface="Tahoma" panose="020B0604030504040204" pitchFamily="34" charset="0"/>
            </a:endParaRPr>
          </a:p>
          <a:p>
            <a:pPr marL="457200" indent="-457200" algn="l">
              <a:buFont typeface="Arial" panose="020B0604020202020204" pitchFamily="34" charset="0"/>
              <a:buChar char="•"/>
            </a:pPr>
            <a:r>
              <a:rPr lang="en-US" sz="3200" b="1" i="0">
                <a:effectLst/>
                <a:latin typeface="Tahoma" panose="020B0604030504040204" pitchFamily="34" charset="0"/>
                <a:ea typeface="Tahoma" panose="020B0604030504040204" pitchFamily="34" charset="0"/>
                <a:cs typeface="Tahoma" panose="020B0604030504040204" pitchFamily="34" charset="0"/>
              </a:rPr>
              <a:t>Start_Time </a:t>
            </a:r>
            <a:r>
              <a:rPr lang="en-US" sz="3200" b="0" i="0">
                <a:effectLst/>
                <a:latin typeface="Tahoma" panose="020B0604030504040204" pitchFamily="34" charset="0"/>
                <a:ea typeface="Tahoma" panose="020B0604030504040204" pitchFamily="34" charset="0"/>
                <a:cs typeface="Tahoma" panose="020B0604030504040204" pitchFamily="34" charset="0"/>
              </a:rPr>
              <a:t>and </a:t>
            </a:r>
            <a:r>
              <a:rPr lang="en-US" sz="3200" b="1" i="0">
                <a:effectLst/>
                <a:latin typeface="Tahoma" panose="020B0604030504040204" pitchFamily="34" charset="0"/>
                <a:ea typeface="Tahoma" panose="020B0604030504040204" pitchFamily="34" charset="0"/>
                <a:cs typeface="Tahoma" panose="020B0604030504040204" pitchFamily="34" charset="0"/>
              </a:rPr>
              <a:t>End_Time </a:t>
            </a:r>
            <a:r>
              <a:rPr lang="en-US" sz="3200" b="0" i="0">
                <a:effectLst/>
                <a:latin typeface="Tahoma" panose="020B0604030504040204" pitchFamily="34" charset="0"/>
                <a:ea typeface="Tahoma" panose="020B0604030504040204" pitchFamily="34" charset="0"/>
                <a:cs typeface="Tahoma" panose="020B0604030504040204" pitchFamily="34" charset="0"/>
              </a:rPr>
              <a:t>columns are of object type; It should be in date time format.</a:t>
            </a:r>
          </a:p>
        </p:txBody>
      </p:sp>
      <p:sp>
        <p:nvSpPr>
          <p:cNvPr id="10" name="object 6">
            <a:extLst>
              <a:ext uri="{FF2B5EF4-FFF2-40B4-BE49-F238E27FC236}">
                <a16:creationId xmlns:a16="http://schemas.microsoft.com/office/drawing/2014/main" id="{060BC779-1AE7-403E-BD4C-CBDEAB731C01}"/>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1" name="object 7">
            <a:extLst>
              <a:ext uri="{FF2B5EF4-FFF2-40B4-BE49-F238E27FC236}">
                <a16:creationId xmlns:a16="http://schemas.microsoft.com/office/drawing/2014/main" id="{8B1AC342-F6D7-4B89-B56D-AFB11AD6E3EC}"/>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2" name="object 8">
            <a:extLst>
              <a:ext uri="{FF2B5EF4-FFF2-40B4-BE49-F238E27FC236}">
                <a16:creationId xmlns:a16="http://schemas.microsoft.com/office/drawing/2014/main" id="{3B596A12-AB88-42B0-8FAC-1162207A9686}"/>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id="{BF4E32EA-0ADF-46BC-8FBB-F5D490AC15D2}"/>
              </a:ext>
            </a:extLst>
          </p:cNvPr>
          <p:cNvSpPr txBox="1"/>
          <p:nvPr/>
        </p:nvSpPr>
        <p:spPr>
          <a:xfrm>
            <a:off x="3124200" y="1201437"/>
            <a:ext cx="12039600" cy="689932"/>
          </a:xfrm>
          <a:prstGeom prst="rect">
            <a:avLst/>
          </a:prstGeom>
        </p:spPr>
        <p:txBody>
          <a:bodyPr vert="horz" wrap="square" lIns="0" tIns="12700" rIns="0" bIns="0" rtlCol="0">
            <a:spAutoFit/>
          </a:bodyPr>
          <a:lstStyle/>
          <a:p>
            <a:pPr marL="12700" algn="just">
              <a:lnSpc>
                <a:spcPct val="100000"/>
              </a:lnSpc>
              <a:spcBef>
                <a:spcPts val="100"/>
              </a:spcBef>
            </a:pPr>
            <a:r>
              <a:rPr lang="en-US" sz="4400" b="1" i="0">
                <a:effectLst/>
                <a:latin typeface="Tahoma" panose="020B0604030504040204" pitchFamily="34" charset="0"/>
                <a:ea typeface="Tahoma" panose="020B0604030504040204" pitchFamily="34" charset="0"/>
                <a:cs typeface="Tahoma" panose="020B0604030504040204" pitchFamily="34" charset="0"/>
              </a:rPr>
              <a:t>EDA Questions</a:t>
            </a:r>
            <a:endParaRPr sz="4400" b="1">
              <a:latin typeface="Tahoma" panose="020B0604030504040204" pitchFamily="34" charset="0"/>
              <a:ea typeface="Tahoma" panose="020B0604030504040204" pitchFamily="34" charset="0"/>
              <a:cs typeface="Tahoma" panose="020B0604030504040204" pitchFamily="34" charset="0"/>
            </a:endParaRPr>
          </a:p>
        </p:txBody>
      </p:sp>
      <p:sp>
        <p:nvSpPr>
          <p:cNvPr id="15" name="object 4">
            <a:extLst>
              <a:ext uri="{FF2B5EF4-FFF2-40B4-BE49-F238E27FC236}">
                <a16:creationId xmlns:a16="http://schemas.microsoft.com/office/drawing/2014/main" id="{44254633-6444-4E62-B3AF-E3073021276D}"/>
              </a:ext>
            </a:extLst>
          </p:cNvPr>
          <p:cNvSpPr txBox="1"/>
          <p:nvPr/>
        </p:nvSpPr>
        <p:spPr>
          <a:xfrm>
            <a:off x="1828800" y="3086100"/>
            <a:ext cx="15277011" cy="4449295"/>
          </a:xfrm>
          <a:prstGeom prst="rect">
            <a:avLst/>
          </a:prstGeom>
        </p:spPr>
        <p:txBody>
          <a:bodyPr vert="horz" wrap="square" lIns="0" tIns="12700" rIns="0" bIns="0" rtlCol="0">
            <a:spAutoFit/>
          </a:bodyPr>
          <a:lstStyle/>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What are the top 10 cities having highest number of accidents.</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What are the top 5 states having highest number of accidents.</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Show heatmap distribution of accidents zipcodewise on US Map.</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Which states having higher accident severity count? Show it on map.</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Does Higher population areas such as big cities, have more accident?</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Does Higher population areas such as big cities, have more severe accident?</a:t>
            </a:r>
          </a:p>
          <a:p>
            <a:pPr marL="514350" indent="-514350" algn="l">
              <a:lnSpc>
                <a:spcPct val="150000"/>
              </a:lnSpc>
              <a:buFont typeface="+mj-lt"/>
              <a:buAutoNum type="arabicPeriod"/>
            </a:pPr>
            <a:r>
              <a:rPr lang="en-US" sz="2800">
                <a:latin typeface="Tahoma" panose="020B0604030504040204" pitchFamily="34" charset="0"/>
                <a:ea typeface="Tahoma" panose="020B0604030504040204" pitchFamily="34" charset="0"/>
                <a:cs typeface="Tahoma" panose="020B0604030504040204" pitchFamily="34" charset="0"/>
              </a:rPr>
              <a:t>What places have the longer accident duration time? Why?</a:t>
            </a:r>
            <a:endParaRPr lang="en-US" sz="2800" b="0" i="0">
              <a:effectLst/>
              <a:latin typeface="Tahoma" panose="020B0604030504040204" pitchFamily="34" charset="0"/>
              <a:ea typeface="Tahoma" panose="020B0604030504040204" pitchFamily="34" charset="0"/>
              <a:cs typeface="Tahoma" panose="020B0604030504040204" pitchFamily="34" charset="0"/>
            </a:endParaRPr>
          </a:p>
        </p:txBody>
      </p:sp>
      <p:sp>
        <p:nvSpPr>
          <p:cNvPr id="13" name="object 6">
            <a:extLst>
              <a:ext uri="{FF2B5EF4-FFF2-40B4-BE49-F238E27FC236}">
                <a16:creationId xmlns:a16="http://schemas.microsoft.com/office/drawing/2014/main" id="{87F216FC-F80A-4F41-AAFE-1394216C4039}"/>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6" name="object 7">
            <a:extLst>
              <a:ext uri="{FF2B5EF4-FFF2-40B4-BE49-F238E27FC236}">
                <a16:creationId xmlns:a16="http://schemas.microsoft.com/office/drawing/2014/main" id="{84BF25CE-B1C6-4CFA-A269-14B90799CF7A}"/>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7" name="object 8">
            <a:extLst>
              <a:ext uri="{FF2B5EF4-FFF2-40B4-BE49-F238E27FC236}">
                <a16:creationId xmlns:a16="http://schemas.microsoft.com/office/drawing/2014/main" id="{9883117F-2EAD-4BBF-8CE1-3B1CFA7BF92B}"/>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pic>
        <p:nvPicPr>
          <p:cNvPr id="4" name="Picture 3">
            <a:extLst>
              <a:ext uri="{FF2B5EF4-FFF2-40B4-BE49-F238E27FC236}">
                <a16:creationId xmlns:a16="http://schemas.microsoft.com/office/drawing/2014/main" id="{FE0C2DCD-2085-49EE-98EF-DFFF1159A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541" y="670103"/>
            <a:ext cx="1752600" cy="1752600"/>
          </a:xfrm>
          <a:prstGeom prst="rect">
            <a:avLst/>
          </a:prstGeom>
        </p:spPr>
      </p:pic>
    </p:spTree>
    <p:extLst>
      <p:ext uri="{BB962C8B-B14F-4D97-AF65-F5344CB8AC3E}">
        <p14:creationId xmlns:p14="http://schemas.microsoft.com/office/powerpoint/2010/main" val="1199393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86000" y="859126"/>
            <a:ext cx="11811000" cy="689932"/>
          </a:xfrm>
          <a:prstGeom prst="rect">
            <a:avLst/>
          </a:prstGeom>
        </p:spPr>
        <p:txBody>
          <a:bodyPr vert="horz" wrap="square" lIns="0" tIns="12700" rIns="0" bIns="0" rtlCol="0">
            <a:spAutoFit/>
          </a:bodyPr>
          <a:lstStyle/>
          <a:p>
            <a:pPr marL="12700">
              <a:lnSpc>
                <a:spcPct val="100000"/>
              </a:lnSpc>
              <a:spcBef>
                <a:spcPts val="100"/>
              </a:spcBef>
            </a:pPr>
            <a:r>
              <a:rPr lang="en-US" sz="4400" b="1">
                <a:latin typeface="Tahoma"/>
                <a:cs typeface="Tahoma"/>
              </a:rPr>
              <a:t>Summary statistics of Numeric Columns</a:t>
            </a:r>
            <a:endParaRPr sz="4400">
              <a:latin typeface="Tahoma"/>
              <a:cs typeface="Tahoma"/>
            </a:endParaRPr>
          </a:p>
        </p:txBody>
      </p:sp>
      <p:graphicFrame>
        <p:nvGraphicFramePr>
          <p:cNvPr id="11" name="Table 10">
            <a:extLst>
              <a:ext uri="{FF2B5EF4-FFF2-40B4-BE49-F238E27FC236}">
                <a16:creationId xmlns:a16="http://schemas.microsoft.com/office/drawing/2014/main" id="{7F064116-64A1-4FDA-9DCD-41F04CCE607B}"/>
              </a:ext>
            </a:extLst>
          </p:cNvPr>
          <p:cNvGraphicFramePr>
            <a:graphicFrameLocks noGrp="1"/>
          </p:cNvGraphicFramePr>
          <p:nvPr>
            <p:extLst>
              <p:ext uri="{D42A27DB-BD31-4B8C-83A1-F6EECF244321}">
                <p14:modId xmlns:p14="http://schemas.microsoft.com/office/powerpoint/2010/main" val="898694608"/>
              </p:ext>
            </p:extLst>
          </p:nvPr>
        </p:nvGraphicFramePr>
        <p:xfrm>
          <a:off x="0" y="2293172"/>
          <a:ext cx="18236425" cy="6789736"/>
        </p:xfrm>
        <a:graphic>
          <a:graphicData uri="http://schemas.openxmlformats.org/drawingml/2006/table">
            <a:tbl>
              <a:tblPr firstRow="1" firstCol="1">
                <a:tableStyleId>{5C22544A-7EE6-4342-B048-85BDC9FD1C3A}</a:tableStyleId>
              </a:tblPr>
              <a:tblGrid>
                <a:gridCol w="942109">
                  <a:extLst>
                    <a:ext uri="{9D8B030D-6E8A-4147-A177-3AD203B41FA5}">
                      <a16:colId xmlns:a16="http://schemas.microsoft.com/office/drawing/2014/main" val="656036696"/>
                    </a:ext>
                  </a:extLst>
                </a:gridCol>
                <a:gridCol w="1079877">
                  <a:extLst>
                    <a:ext uri="{9D8B030D-6E8A-4147-A177-3AD203B41FA5}">
                      <a16:colId xmlns:a16="http://schemas.microsoft.com/office/drawing/2014/main" val="863715268"/>
                    </a:ext>
                  </a:extLst>
                </a:gridCol>
                <a:gridCol w="1192529">
                  <a:extLst>
                    <a:ext uri="{9D8B030D-6E8A-4147-A177-3AD203B41FA5}">
                      <a16:colId xmlns:a16="http://schemas.microsoft.com/office/drawing/2014/main" val="2260645354"/>
                    </a:ext>
                  </a:extLst>
                </a:gridCol>
                <a:gridCol w="1244521">
                  <a:extLst>
                    <a:ext uri="{9D8B030D-6E8A-4147-A177-3AD203B41FA5}">
                      <a16:colId xmlns:a16="http://schemas.microsoft.com/office/drawing/2014/main" val="163046798"/>
                    </a:ext>
                  </a:extLst>
                </a:gridCol>
                <a:gridCol w="1192529">
                  <a:extLst>
                    <a:ext uri="{9D8B030D-6E8A-4147-A177-3AD203B41FA5}">
                      <a16:colId xmlns:a16="http://schemas.microsoft.com/office/drawing/2014/main" val="4030655959"/>
                    </a:ext>
                  </a:extLst>
                </a:gridCol>
                <a:gridCol w="1244521">
                  <a:extLst>
                    <a:ext uri="{9D8B030D-6E8A-4147-A177-3AD203B41FA5}">
                      <a16:colId xmlns:a16="http://schemas.microsoft.com/office/drawing/2014/main" val="838033230"/>
                    </a:ext>
                  </a:extLst>
                </a:gridCol>
                <a:gridCol w="1360742">
                  <a:extLst>
                    <a:ext uri="{9D8B030D-6E8A-4147-A177-3AD203B41FA5}">
                      <a16:colId xmlns:a16="http://schemas.microsoft.com/office/drawing/2014/main" val="2952384238"/>
                    </a:ext>
                  </a:extLst>
                </a:gridCol>
                <a:gridCol w="1192529">
                  <a:extLst>
                    <a:ext uri="{9D8B030D-6E8A-4147-A177-3AD203B41FA5}">
                      <a16:colId xmlns:a16="http://schemas.microsoft.com/office/drawing/2014/main" val="3881363327"/>
                    </a:ext>
                  </a:extLst>
                </a:gridCol>
                <a:gridCol w="1453885">
                  <a:extLst>
                    <a:ext uri="{9D8B030D-6E8A-4147-A177-3AD203B41FA5}">
                      <a16:colId xmlns:a16="http://schemas.microsoft.com/office/drawing/2014/main" val="157326812"/>
                    </a:ext>
                  </a:extLst>
                </a:gridCol>
                <a:gridCol w="1291960">
                  <a:extLst>
                    <a:ext uri="{9D8B030D-6E8A-4147-A177-3AD203B41FA5}">
                      <a16:colId xmlns:a16="http://schemas.microsoft.com/office/drawing/2014/main" val="3037935804"/>
                    </a:ext>
                  </a:extLst>
                </a:gridCol>
                <a:gridCol w="1192529">
                  <a:extLst>
                    <a:ext uri="{9D8B030D-6E8A-4147-A177-3AD203B41FA5}">
                      <a16:colId xmlns:a16="http://schemas.microsoft.com/office/drawing/2014/main" val="2428716495"/>
                    </a:ext>
                  </a:extLst>
                </a:gridCol>
                <a:gridCol w="1192529">
                  <a:extLst>
                    <a:ext uri="{9D8B030D-6E8A-4147-A177-3AD203B41FA5}">
                      <a16:colId xmlns:a16="http://schemas.microsoft.com/office/drawing/2014/main" val="1618381909"/>
                    </a:ext>
                  </a:extLst>
                </a:gridCol>
                <a:gridCol w="1192529">
                  <a:extLst>
                    <a:ext uri="{9D8B030D-6E8A-4147-A177-3AD203B41FA5}">
                      <a16:colId xmlns:a16="http://schemas.microsoft.com/office/drawing/2014/main" val="1820665090"/>
                    </a:ext>
                  </a:extLst>
                </a:gridCol>
                <a:gridCol w="1365330">
                  <a:extLst>
                    <a:ext uri="{9D8B030D-6E8A-4147-A177-3AD203B41FA5}">
                      <a16:colId xmlns:a16="http://schemas.microsoft.com/office/drawing/2014/main" val="3986370377"/>
                    </a:ext>
                  </a:extLst>
                </a:gridCol>
                <a:gridCol w="1098306">
                  <a:extLst>
                    <a:ext uri="{9D8B030D-6E8A-4147-A177-3AD203B41FA5}">
                      <a16:colId xmlns:a16="http://schemas.microsoft.com/office/drawing/2014/main" val="2560957661"/>
                    </a:ext>
                  </a:extLst>
                </a:gridCol>
              </a:tblGrid>
              <a:tr h="808302">
                <a:tc>
                  <a:txBody>
                    <a:bodyPr/>
                    <a:lstStyle/>
                    <a:p>
                      <a:pPr algn="l" fontAlgn="ctr"/>
                      <a:endParaRPr lang="en-US" sz="1600" b="1">
                        <a:effectLst/>
                      </a:endParaRPr>
                    </a:p>
                  </a:txBody>
                  <a:tcPr marL="80830" marR="80830" marT="40415" marB="40415" anchor="ctr"/>
                </a:tc>
                <a:tc>
                  <a:txBody>
                    <a:bodyPr/>
                    <a:lstStyle/>
                    <a:p>
                      <a:pPr algn="ctr" fontAlgn="ctr"/>
                      <a:br>
                        <a:rPr lang="en-US" sz="1800" b="1">
                          <a:effectLst/>
                        </a:rPr>
                      </a:br>
                      <a:r>
                        <a:rPr lang="en-US" sz="1800" b="1">
                          <a:effectLst/>
                        </a:rPr>
                        <a:t>Severity</a:t>
                      </a:r>
                    </a:p>
                  </a:txBody>
                  <a:tcPr marL="80830" marR="80830" marT="40415" marB="40415" anchor="ctr"/>
                </a:tc>
                <a:tc>
                  <a:txBody>
                    <a:bodyPr/>
                    <a:lstStyle/>
                    <a:p>
                      <a:pPr algn="ctr" fontAlgn="ctr"/>
                      <a:r>
                        <a:rPr lang="en-US" sz="1800" b="1">
                          <a:effectLst/>
                        </a:rPr>
                        <a:t>Start_Lat</a:t>
                      </a:r>
                    </a:p>
                  </a:txBody>
                  <a:tcPr marL="80830" marR="80830" marT="40415" marB="40415" anchor="ctr"/>
                </a:tc>
                <a:tc>
                  <a:txBody>
                    <a:bodyPr/>
                    <a:lstStyle/>
                    <a:p>
                      <a:pPr algn="ctr" fontAlgn="ctr"/>
                      <a:r>
                        <a:rPr lang="en-US" sz="1800" b="1">
                          <a:effectLst/>
                        </a:rPr>
                        <a:t>Start_Lng</a:t>
                      </a:r>
                    </a:p>
                  </a:txBody>
                  <a:tcPr marL="80830" marR="80830" marT="40415" marB="40415" anchor="ctr"/>
                </a:tc>
                <a:tc>
                  <a:txBody>
                    <a:bodyPr/>
                    <a:lstStyle/>
                    <a:p>
                      <a:pPr algn="ctr" fontAlgn="ctr"/>
                      <a:r>
                        <a:rPr lang="en-US" sz="1800" b="1">
                          <a:effectLst/>
                        </a:rPr>
                        <a:t>End_Lat</a:t>
                      </a:r>
                    </a:p>
                  </a:txBody>
                  <a:tcPr marL="80830" marR="80830" marT="40415" marB="40415" anchor="ctr"/>
                </a:tc>
                <a:tc>
                  <a:txBody>
                    <a:bodyPr/>
                    <a:lstStyle/>
                    <a:p>
                      <a:pPr algn="ctr" fontAlgn="ctr"/>
                      <a:r>
                        <a:rPr lang="en-US" sz="1800" b="1">
                          <a:effectLst/>
                        </a:rPr>
                        <a:t>End_Lng</a:t>
                      </a:r>
                    </a:p>
                  </a:txBody>
                  <a:tcPr marL="80830" marR="80830" marT="40415" marB="40415" anchor="ctr"/>
                </a:tc>
                <a:tc>
                  <a:txBody>
                    <a:bodyPr/>
                    <a:lstStyle/>
                    <a:p>
                      <a:pPr algn="ctr" fontAlgn="ctr"/>
                      <a:r>
                        <a:rPr lang="en-US" sz="1800" b="1">
                          <a:effectLst/>
                        </a:rPr>
                        <a:t>Distance(mi)</a:t>
                      </a:r>
                    </a:p>
                  </a:txBody>
                  <a:tcPr marL="80830" marR="80830" marT="40415" marB="40415" anchor="ctr"/>
                </a:tc>
                <a:tc>
                  <a:txBody>
                    <a:bodyPr/>
                    <a:lstStyle/>
                    <a:p>
                      <a:pPr algn="ctr" fontAlgn="ctr"/>
                      <a:r>
                        <a:rPr lang="en-US" sz="1800" b="1">
                          <a:effectLst/>
                        </a:rPr>
                        <a:t>Number</a:t>
                      </a:r>
                    </a:p>
                  </a:txBody>
                  <a:tcPr marL="80830" marR="80830" marT="40415" marB="40415" anchor="ctr"/>
                </a:tc>
                <a:tc>
                  <a:txBody>
                    <a:bodyPr/>
                    <a:lstStyle/>
                    <a:p>
                      <a:pPr algn="ctr" fontAlgn="ctr"/>
                      <a:r>
                        <a:rPr lang="en-US" sz="1800" b="1">
                          <a:effectLst/>
                        </a:rPr>
                        <a:t>Temperature</a:t>
                      </a:r>
                      <a:br>
                        <a:rPr lang="en-US" sz="1800" b="1">
                          <a:effectLst/>
                        </a:rPr>
                      </a:br>
                      <a:r>
                        <a:rPr lang="en-US" sz="1800" b="1">
                          <a:effectLst/>
                        </a:rPr>
                        <a:t>(F)</a:t>
                      </a:r>
                    </a:p>
                  </a:txBody>
                  <a:tcPr marL="80830" marR="80830" marT="40415" marB="40415" anchor="ctr"/>
                </a:tc>
                <a:tc>
                  <a:txBody>
                    <a:bodyPr/>
                    <a:lstStyle/>
                    <a:p>
                      <a:pPr algn="ctr" fontAlgn="ctr"/>
                      <a:r>
                        <a:rPr lang="en-US" sz="1800" b="1" err="1">
                          <a:effectLst/>
                        </a:rPr>
                        <a:t>Wind_Chill</a:t>
                      </a:r>
                      <a:br>
                        <a:rPr lang="en-US" sz="1800" b="1">
                          <a:effectLst/>
                        </a:rPr>
                      </a:br>
                      <a:r>
                        <a:rPr lang="en-US" sz="1800" b="1">
                          <a:effectLst/>
                        </a:rPr>
                        <a:t>(F)</a:t>
                      </a:r>
                    </a:p>
                  </a:txBody>
                  <a:tcPr marL="80830" marR="80830" marT="40415" marB="40415" anchor="ctr"/>
                </a:tc>
                <a:tc>
                  <a:txBody>
                    <a:bodyPr/>
                    <a:lstStyle/>
                    <a:p>
                      <a:pPr algn="ctr" fontAlgn="ctr"/>
                      <a:r>
                        <a:rPr lang="en-US" sz="1800" b="1">
                          <a:effectLst/>
                        </a:rPr>
                        <a:t>Humidity</a:t>
                      </a:r>
                      <a:br>
                        <a:rPr lang="en-US" sz="1800" b="1">
                          <a:effectLst/>
                        </a:rPr>
                      </a:br>
                      <a:r>
                        <a:rPr lang="en-US" sz="1800" b="1">
                          <a:effectLst/>
                        </a:rPr>
                        <a:t>(%)</a:t>
                      </a:r>
                    </a:p>
                  </a:txBody>
                  <a:tcPr marL="80830" marR="80830" marT="40415" marB="40415" anchor="ctr"/>
                </a:tc>
                <a:tc>
                  <a:txBody>
                    <a:bodyPr/>
                    <a:lstStyle/>
                    <a:p>
                      <a:pPr algn="ctr" fontAlgn="ctr"/>
                      <a:r>
                        <a:rPr lang="en-US" sz="1800" b="1">
                          <a:effectLst/>
                        </a:rPr>
                        <a:t>Pressure</a:t>
                      </a:r>
                      <a:br>
                        <a:rPr lang="en-US" sz="1800" b="1">
                          <a:effectLst/>
                        </a:rPr>
                      </a:br>
                      <a:r>
                        <a:rPr lang="en-US" sz="1800" b="1">
                          <a:effectLst/>
                        </a:rPr>
                        <a:t>(in)</a:t>
                      </a:r>
                    </a:p>
                  </a:txBody>
                  <a:tcPr marL="80830" marR="80830" marT="40415" marB="40415" anchor="ctr"/>
                </a:tc>
                <a:tc>
                  <a:txBody>
                    <a:bodyPr/>
                    <a:lstStyle/>
                    <a:p>
                      <a:pPr algn="ctr" fontAlgn="ctr"/>
                      <a:r>
                        <a:rPr lang="en-US" sz="1800" b="1">
                          <a:effectLst/>
                        </a:rPr>
                        <a:t>Visibility</a:t>
                      </a:r>
                      <a:br>
                        <a:rPr lang="en-US" sz="1800" b="1">
                          <a:effectLst/>
                        </a:rPr>
                      </a:br>
                      <a:r>
                        <a:rPr lang="en-US" sz="1800" b="1">
                          <a:effectLst/>
                        </a:rPr>
                        <a:t>(mi)</a:t>
                      </a:r>
                    </a:p>
                  </a:txBody>
                  <a:tcPr marL="80830" marR="80830" marT="40415" marB="40415" anchor="ctr"/>
                </a:tc>
                <a:tc>
                  <a:txBody>
                    <a:bodyPr/>
                    <a:lstStyle/>
                    <a:p>
                      <a:pPr algn="ctr" fontAlgn="ctr"/>
                      <a:r>
                        <a:rPr lang="en-US" sz="1800" b="1" err="1">
                          <a:effectLst/>
                        </a:rPr>
                        <a:t>Wind_Speed</a:t>
                      </a:r>
                      <a:br>
                        <a:rPr lang="en-US" sz="1800" b="1">
                          <a:effectLst/>
                        </a:rPr>
                      </a:br>
                      <a:r>
                        <a:rPr lang="en-US" sz="1800" b="1">
                          <a:effectLst/>
                        </a:rPr>
                        <a:t>(mph)</a:t>
                      </a:r>
                    </a:p>
                  </a:txBody>
                  <a:tcPr marL="80830" marR="80830" marT="40415" marB="40415" anchor="ctr"/>
                </a:tc>
                <a:tc>
                  <a:txBody>
                    <a:bodyPr/>
                    <a:lstStyle/>
                    <a:p>
                      <a:pPr algn="ctr" fontAlgn="ctr"/>
                      <a:r>
                        <a:rPr lang="en-US" sz="1800" b="1">
                          <a:effectLst/>
                        </a:rPr>
                        <a:t>Precipitation(in)</a:t>
                      </a:r>
                    </a:p>
                  </a:txBody>
                  <a:tcPr marL="80830" marR="80830" marT="40415" marB="40415" anchor="ctr"/>
                </a:tc>
                <a:extLst>
                  <a:ext uri="{0D108BD9-81ED-4DB2-BD59-A6C34878D82A}">
                    <a16:rowId xmlns:a16="http://schemas.microsoft.com/office/drawing/2014/main" val="749903829"/>
                  </a:ext>
                </a:extLst>
              </a:tr>
              <a:tr h="565811">
                <a:tc>
                  <a:txBody>
                    <a:bodyPr/>
                    <a:lstStyle/>
                    <a:p>
                      <a:pPr algn="ctr" fontAlgn="ctr"/>
                      <a:r>
                        <a:rPr lang="en-US" sz="2000" b="1">
                          <a:effectLst/>
                        </a:rPr>
                        <a:t>count</a:t>
                      </a:r>
                    </a:p>
                  </a:txBody>
                  <a:tcPr marL="80830" marR="80830" marT="40415" marB="40415" anchor="ctr"/>
                </a:tc>
                <a:tc>
                  <a:txBody>
                    <a:bodyPr/>
                    <a:lstStyle/>
                    <a:p>
                      <a:pPr algn="r" fontAlgn="ctr"/>
                      <a:r>
                        <a:rPr lang="en-US" sz="1400">
                          <a:effectLst/>
                        </a:rPr>
                        <a:t>2.906610e+06</a:t>
                      </a:r>
                    </a:p>
                  </a:txBody>
                  <a:tcPr marL="80830" marR="80830" marT="40415" marB="40415" anchor="ctr"/>
                </a:tc>
                <a:tc>
                  <a:txBody>
                    <a:bodyPr/>
                    <a:lstStyle/>
                    <a:p>
                      <a:pPr algn="r" fontAlgn="ctr"/>
                      <a:r>
                        <a:rPr lang="en-US" sz="1400">
                          <a:effectLst/>
                        </a:rPr>
                        <a:t>2.906610e+06</a:t>
                      </a:r>
                    </a:p>
                  </a:txBody>
                  <a:tcPr marL="80830" marR="80830" marT="40415" marB="40415" anchor="ctr"/>
                </a:tc>
                <a:tc>
                  <a:txBody>
                    <a:bodyPr/>
                    <a:lstStyle/>
                    <a:p>
                      <a:pPr algn="r" fontAlgn="ctr"/>
                      <a:r>
                        <a:rPr lang="en-US" sz="1400">
                          <a:effectLst/>
                        </a:rPr>
                        <a:t>2.906610e+06</a:t>
                      </a:r>
                    </a:p>
                  </a:txBody>
                  <a:tcPr marL="80830" marR="80830" marT="40415" marB="40415" anchor="ctr"/>
                </a:tc>
                <a:tc>
                  <a:txBody>
                    <a:bodyPr/>
                    <a:lstStyle/>
                    <a:p>
                      <a:pPr algn="r" fontAlgn="ctr"/>
                      <a:r>
                        <a:rPr lang="en-US" sz="1400">
                          <a:effectLst/>
                        </a:rPr>
                        <a:t>2.623789e+06</a:t>
                      </a:r>
                    </a:p>
                  </a:txBody>
                  <a:tcPr marL="80830" marR="80830" marT="40415" marB="40415" anchor="ctr"/>
                </a:tc>
                <a:tc>
                  <a:txBody>
                    <a:bodyPr/>
                    <a:lstStyle/>
                    <a:p>
                      <a:pPr algn="r" fontAlgn="ctr"/>
                      <a:r>
                        <a:rPr lang="en-US" sz="1400">
                          <a:effectLst/>
                        </a:rPr>
                        <a:t>2.623789e+06</a:t>
                      </a:r>
                    </a:p>
                  </a:txBody>
                  <a:tcPr marL="80830" marR="80830" marT="40415" marB="40415" anchor="ctr"/>
                </a:tc>
                <a:tc>
                  <a:txBody>
                    <a:bodyPr/>
                    <a:lstStyle/>
                    <a:p>
                      <a:pPr algn="r" fontAlgn="ctr"/>
                      <a:r>
                        <a:rPr lang="en-US" sz="1400">
                          <a:effectLst/>
                        </a:rPr>
                        <a:t>2.906610e+06</a:t>
                      </a:r>
                    </a:p>
                  </a:txBody>
                  <a:tcPr marL="80830" marR="80830" marT="40415" marB="40415" anchor="ctr"/>
                </a:tc>
                <a:tc>
                  <a:txBody>
                    <a:bodyPr/>
                    <a:lstStyle/>
                    <a:p>
                      <a:pPr algn="r" fontAlgn="ctr"/>
                      <a:r>
                        <a:rPr lang="en-US" sz="1400">
                          <a:effectLst/>
                        </a:rPr>
                        <a:t>1.014938e+06</a:t>
                      </a:r>
                    </a:p>
                  </a:txBody>
                  <a:tcPr marL="80830" marR="80830" marT="40415" marB="40415" anchor="ctr"/>
                </a:tc>
                <a:tc>
                  <a:txBody>
                    <a:bodyPr/>
                    <a:lstStyle/>
                    <a:p>
                      <a:pPr algn="r" fontAlgn="ctr"/>
                      <a:r>
                        <a:rPr lang="en-US" sz="1400">
                          <a:effectLst/>
                        </a:rPr>
                        <a:t>2.839386e+06</a:t>
                      </a:r>
                    </a:p>
                  </a:txBody>
                  <a:tcPr marL="80830" marR="80830" marT="40415" marB="40415" anchor="ctr"/>
                </a:tc>
                <a:tc>
                  <a:txBody>
                    <a:bodyPr/>
                    <a:lstStyle/>
                    <a:p>
                      <a:pPr algn="r" fontAlgn="ctr"/>
                      <a:r>
                        <a:rPr lang="en-US" sz="1400">
                          <a:effectLst/>
                        </a:rPr>
                        <a:t>1.722751e+06</a:t>
                      </a:r>
                    </a:p>
                  </a:txBody>
                  <a:tcPr marL="80830" marR="80830" marT="40415" marB="40415" anchor="ctr"/>
                </a:tc>
                <a:tc>
                  <a:txBody>
                    <a:bodyPr/>
                    <a:lstStyle/>
                    <a:p>
                      <a:pPr algn="r" fontAlgn="ctr"/>
                      <a:r>
                        <a:rPr lang="en-US" sz="1400">
                          <a:effectLst/>
                        </a:rPr>
                        <a:t>2.835340e+06</a:t>
                      </a:r>
                    </a:p>
                  </a:txBody>
                  <a:tcPr marL="80830" marR="80830" marT="40415" marB="40415" anchor="ctr"/>
                </a:tc>
                <a:tc>
                  <a:txBody>
                    <a:bodyPr/>
                    <a:lstStyle/>
                    <a:p>
                      <a:pPr algn="r" fontAlgn="ctr"/>
                      <a:r>
                        <a:rPr lang="en-US" sz="1400">
                          <a:effectLst/>
                        </a:rPr>
                        <a:t>2.849702e+06</a:t>
                      </a:r>
                    </a:p>
                  </a:txBody>
                  <a:tcPr marL="80830" marR="80830" marT="40415" marB="40415" anchor="ctr"/>
                </a:tc>
                <a:tc>
                  <a:txBody>
                    <a:bodyPr/>
                    <a:lstStyle/>
                    <a:p>
                      <a:pPr algn="r" fontAlgn="ctr"/>
                      <a:r>
                        <a:rPr lang="en-US" sz="1400">
                          <a:effectLst/>
                        </a:rPr>
                        <a:t>2.834532e+06</a:t>
                      </a:r>
                    </a:p>
                  </a:txBody>
                  <a:tcPr marL="80830" marR="80830" marT="40415" marB="40415" anchor="ctr"/>
                </a:tc>
                <a:tc>
                  <a:txBody>
                    <a:bodyPr/>
                    <a:lstStyle/>
                    <a:p>
                      <a:pPr algn="r" fontAlgn="ctr"/>
                      <a:r>
                        <a:rPr lang="en-US" sz="1400">
                          <a:effectLst/>
                        </a:rPr>
                        <a:t>2.599447e+06</a:t>
                      </a:r>
                    </a:p>
                  </a:txBody>
                  <a:tcPr marL="80830" marR="80830" marT="40415" marB="40415" anchor="ctr"/>
                </a:tc>
                <a:tc>
                  <a:txBody>
                    <a:bodyPr/>
                    <a:lstStyle/>
                    <a:p>
                      <a:pPr algn="r" fontAlgn="ctr"/>
                      <a:r>
                        <a:rPr lang="en-US" sz="1400">
                          <a:effectLst/>
                        </a:rPr>
                        <a:t>1.605284e+06</a:t>
                      </a:r>
                    </a:p>
                  </a:txBody>
                  <a:tcPr marL="80830" marR="80830" marT="40415" marB="40415" anchor="ctr"/>
                </a:tc>
                <a:extLst>
                  <a:ext uri="{0D108BD9-81ED-4DB2-BD59-A6C34878D82A}">
                    <a16:rowId xmlns:a16="http://schemas.microsoft.com/office/drawing/2014/main" val="3404021547"/>
                  </a:ext>
                </a:extLst>
              </a:tr>
              <a:tr h="808302">
                <a:tc>
                  <a:txBody>
                    <a:bodyPr/>
                    <a:lstStyle/>
                    <a:p>
                      <a:pPr algn="ctr" fontAlgn="ctr"/>
                      <a:r>
                        <a:rPr lang="en-US" sz="2000" b="1">
                          <a:effectLst/>
                        </a:rPr>
                        <a:t>mean</a:t>
                      </a:r>
                    </a:p>
                  </a:txBody>
                  <a:tcPr marL="80830" marR="80830" marT="40415" marB="40415" anchor="ctr"/>
                </a:tc>
                <a:tc>
                  <a:txBody>
                    <a:bodyPr/>
                    <a:lstStyle/>
                    <a:p>
                      <a:pPr algn="r" fontAlgn="ctr"/>
                      <a:r>
                        <a:rPr lang="en-US" sz="1400">
                          <a:effectLst/>
                        </a:rPr>
                        <a:t>2.288649e+00</a:t>
                      </a:r>
                    </a:p>
                  </a:txBody>
                  <a:tcPr marL="80830" marR="80830" marT="40415" marB="40415" anchor="ctr"/>
                </a:tc>
                <a:tc>
                  <a:txBody>
                    <a:bodyPr/>
                    <a:lstStyle/>
                    <a:p>
                      <a:pPr algn="r" fontAlgn="ctr"/>
                      <a:r>
                        <a:rPr lang="en-US" sz="1400">
                          <a:effectLst/>
                        </a:rPr>
                        <a:t>3.653027e+01</a:t>
                      </a:r>
                    </a:p>
                  </a:txBody>
                  <a:tcPr marL="80830" marR="80830" marT="40415" marB="40415" anchor="ctr"/>
                </a:tc>
                <a:tc>
                  <a:txBody>
                    <a:bodyPr/>
                    <a:lstStyle/>
                    <a:p>
                      <a:pPr algn="r" fontAlgn="ctr"/>
                      <a:r>
                        <a:rPr lang="en-US" sz="1400">
                          <a:effectLst/>
                        </a:rPr>
                        <a:t>-9.642676e+01</a:t>
                      </a:r>
                    </a:p>
                  </a:txBody>
                  <a:tcPr marL="80830" marR="80830" marT="40415" marB="40415" anchor="ctr"/>
                </a:tc>
                <a:tc>
                  <a:txBody>
                    <a:bodyPr/>
                    <a:lstStyle/>
                    <a:p>
                      <a:pPr algn="r" fontAlgn="ctr"/>
                      <a:r>
                        <a:rPr lang="en-US" sz="1400">
                          <a:effectLst/>
                        </a:rPr>
                        <a:t>3.651733e+01</a:t>
                      </a:r>
                    </a:p>
                  </a:txBody>
                  <a:tcPr marL="80830" marR="80830" marT="40415" marB="40415" anchor="ctr"/>
                </a:tc>
                <a:tc>
                  <a:txBody>
                    <a:bodyPr/>
                    <a:lstStyle/>
                    <a:p>
                      <a:pPr algn="r" fontAlgn="ctr"/>
                      <a:r>
                        <a:rPr lang="en-US" sz="1400">
                          <a:effectLst/>
                        </a:rPr>
                        <a:t>-9.620367e+01</a:t>
                      </a:r>
                    </a:p>
                  </a:txBody>
                  <a:tcPr marL="80830" marR="80830" marT="40415" marB="40415" anchor="ctr"/>
                </a:tc>
                <a:tc>
                  <a:txBody>
                    <a:bodyPr/>
                    <a:lstStyle/>
                    <a:p>
                      <a:pPr algn="r" fontAlgn="ctr"/>
                      <a:r>
                        <a:rPr lang="en-US" sz="1400">
                          <a:effectLst/>
                        </a:rPr>
                        <a:t>3.980541e-01</a:t>
                      </a:r>
                    </a:p>
                  </a:txBody>
                  <a:tcPr marL="80830" marR="80830" marT="40415" marB="40415" anchor="ctr"/>
                </a:tc>
                <a:tc>
                  <a:txBody>
                    <a:bodyPr/>
                    <a:lstStyle/>
                    <a:p>
                      <a:pPr algn="r" fontAlgn="ctr"/>
                      <a:r>
                        <a:rPr lang="en-US" sz="1400">
                          <a:effectLst/>
                        </a:rPr>
                        <a:t>6.789728e+03</a:t>
                      </a:r>
                    </a:p>
                  </a:txBody>
                  <a:tcPr marL="80830" marR="80830" marT="40415" marB="40415" anchor="ctr"/>
                </a:tc>
                <a:tc>
                  <a:txBody>
                    <a:bodyPr/>
                    <a:lstStyle/>
                    <a:p>
                      <a:pPr algn="r" fontAlgn="ctr"/>
                      <a:r>
                        <a:rPr lang="en-US" sz="1400">
                          <a:effectLst/>
                        </a:rPr>
                        <a:t>6.098873e+01</a:t>
                      </a:r>
                    </a:p>
                  </a:txBody>
                  <a:tcPr marL="80830" marR="80830" marT="40415" marB="40415" anchor="ctr"/>
                </a:tc>
                <a:tc>
                  <a:txBody>
                    <a:bodyPr/>
                    <a:lstStyle/>
                    <a:p>
                      <a:pPr algn="r" fontAlgn="ctr"/>
                      <a:r>
                        <a:rPr lang="en-US" sz="1400">
                          <a:effectLst/>
                        </a:rPr>
                        <a:t>5.499048e+01</a:t>
                      </a:r>
                    </a:p>
                  </a:txBody>
                  <a:tcPr marL="80830" marR="80830" marT="40415" marB="40415" anchor="ctr"/>
                </a:tc>
                <a:tc>
                  <a:txBody>
                    <a:bodyPr/>
                    <a:lstStyle/>
                    <a:p>
                      <a:pPr algn="r" fontAlgn="ctr"/>
                      <a:r>
                        <a:rPr lang="en-US" sz="1400">
                          <a:effectLst/>
                        </a:rPr>
                        <a:t>6.537758e+01</a:t>
                      </a:r>
                    </a:p>
                  </a:txBody>
                  <a:tcPr marL="80830" marR="80830" marT="40415" marB="40415" anchor="ctr"/>
                </a:tc>
                <a:tc>
                  <a:txBody>
                    <a:bodyPr/>
                    <a:lstStyle/>
                    <a:p>
                      <a:pPr algn="r" fontAlgn="ctr"/>
                      <a:r>
                        <a:rPr lang="en-US" sz="1400">
                          <a:effectLst/>
                        </a:rPr>
                        <a:t>2.965685e+01</a:t>
                      </a:r>
                    </a:p>
                  </a:txBody>
                  <a:tcPr marL="80830" marR="80830" marT="40415" marB="40415" anchor="ctr"/>
                </a:tc>
                <a:tc>
                  <a:txBody>
                    <a:bodyPr/>
                    <a:lstStyle/>
                    <a:p>
                      <a:pPr algn="r" fontAlgn="ctr"/>
                      <a:r>
                        <a:rPr lang="en-US" sz="1400">
                          <a:effectLst/>
                        </a:rPr>
                        <a:t>9.116766e+00</a:t>
                      </a:r>
                    </a:p>
                  </a:txBody>
                  <a:tcPr marL="80830" marR="80830" marT="40415" marB="40415" anchor="ctr"/>
                </a:tc>
                <a:tc>
                  <a:txBody>
                    <a:bodyPr/>
                    <a:lstStyle/>
                    <a:p>
                      <a:pPr algn="r" fontAlgn="ctr"/>
                      <a:r>
                        <a:rPr lang="en-US" sz="1400">
                          <a:effectLst/>
                        </a:rPr>
                        <a:t>7.818111e+00</a:t>
                      </a:r>
                    </a:p>
                  </a:txBody>
                  <a:tcPr marL="80830" marR="80830" marT="40415" marB="40415" anchor="ctr"/>
                </a:tc>
                <a:tc>
                  <a:txBody>
                    <a:bodyPr/>
                    <a:lstStyle/>
                    <a:p>
                      <a:pPr algn="r" fontAlgn="ctr"/>
                      <a:r>
                        <a:rPr lang="en-US" sz="1400">
                          <a:effectLst/>
                        </a:rPr>
                        <a:t>1.119459e-02</a:t>
                      </a:r>
                    </a:p>
                  </a:txBody>
                  <a:tcPr marL="80830" marR="80830" marT="40415" marB="40415" anchor="ctr"/>
                </a:tc>
                <a:extLst>
                  <a:ext uri="{0D108BD9-81ED-4DB2-BD59-A6C34878D82A}">
                    <a16:rowId xmlns:a16="http://schemas.microsoft.com/office/drawing/2014/main" val="53320291"/>
                  </a:ext>
                </a:extLst>
              </a:tr>
              <a:tr h="565811">
                <a:tc>
                  <a:txBody>
                    <a:bodyPr/>
                    <a:lstStyle/>
                    <a:p>
                      <a:pPr algn="ctr" fontAlgn="ctr"/>
                      <a:r>
                        <a:rPr lang="en-US" sz="2000" b="1">
                          <a:effectLst/>
                        </a:rPr>
                        <a:t>std</a:t>
                      </a:r>
                    </a:p>
                  </a:txBody>
                  <a:tcPr marL="80830" marR="80830" marT="40415" marB="40415" anchor="ctr"/>
                </a:tc>
                <a:tc>
                  <a:txBody>
                    <a:bodyPr/>
                    <a:lstStyle/>
                    <a:p>
                      <a:pPr algn="r" fontAlgn="ctr"/>
                      <a:r>
                        <a:rPr lang="en-US" sz="1400">
                          <a:effectLst/>
                        </a:rPr>
                        <a:t>5.541618e-01</a:t>
                      </a:r>
                    </a:p>
                  </a:txBody>
                  <a:tcPr marL="80830" marR="80830" marT="40415" marB="40415" anchor="ctr"/>
                </a:tc>
                <a:tc>
                  <a:txBody>
                    <a:bodyPr/>
                    <a:lstStyle/>
                    <a:p>
                      <a:pPr algn="r" fontAlgn="ctr"/>
                      <a:r>
                        <a:rPr lang="en-US" sz="1400">
                          <a:effectLst/>
                        </a:rPr>
                        <a:t>5.013964e+00</a:t>
                      </a:r>
                    </a:p>
                  </a:txBody>
                  <a:tcPr marL="80830" marR="80830" marT="40415" marB="40415" anchor="ctr"/>
                </a:tc>
                <a:tc>
                  <a:txBody>
                    <a:bodyPr/>
                    <a:lstStyle/>
                    <a:p>
                      <a:pPr algn="r" fontAlgn="ctr"/>
                      <a:r>
                        <a:rPr lang="en-US" sz="1400">
                          <a:effectLst/>
                        </a:rPr>
                        <a:t>1.775412e+01</a:t>
                      </a:r>
                    </a:p>
                  </a:txBody>
                  <a:tcPr marL="80830" marR="80830" marT="40415" marB="40415" anchor="ctr"/>
                </a:tc>
                <a:tc>
                  <a:txBody>
                    <a:bodyPr/>
                    <a:lstStyle/>
                    <a:p>
                      <a:pPr algn="r" fontAlgn="ctr"/>
                      <a:r>
                        <a:rPr lang="en-US" sz="1400">
                          <a:effectLst/>
                        </a:rPr>
                        <a:t>5.016609e+00</a:t>
                      </a:r>
                    </a:p>
                  </a:txBody>
                  <a:tcPr marL="80830" marR="80830" marT="40415" marB="40415" anchor="ctr"/>
                </a:tc>
                <a:tc>
                  <a:txBody>
                    <a:bodyPr/>
                    <a:lstStyle/>
                    <a:p>
                      <a:pPr algn="r" fontAlgn="ctr"/>
                      <a:r>
                        <a:rPr lang="en-US" sz="1400">
                          <a:effectLst/>
                        </a:rPr>
                        <a:t>1.765971e+01</a:t>
                      </a:r>
                    </a:p>
                  </a:txBody>
                  <a:tcPr marL="80830" marR="80830" marT="40415" marB="40415" anchor="ctr"/>
                </a:tc>
                <a:tc>
                  <a:txBody>
                    <a:bodyPr/>
                    <a:lstStyle/>
                    <a:p>
                      <a:pPr algn="r" fontAlgn="ctr"/>
                      <a:r>
                        <a:rPr lang="en-US" sz="1400">
                          <a:effectLst/>
                        </a:rPr>
                        <a:t>1.592556e+00</a:t>
                      </a:r>
                    </a:p>
                  </a:txBody>
                  <a:tcPr marL="80830" marR="80830" marT="40415" marB="40415" anchor="ctr"/>
                </a:tc>
                <a:tc>
                  <a:txBody>
                    <a:bodyPr/>
                    <a:lstStyle/>
                    <a:p>
                      <a:pPr algn="r" fontAlgn="ctr"/>
                      <a:r>
                        <a:rPr lang="en-US" sz="1400">
                          <a:effectLst/>
                        </a:rPr>
                        <a:t>1.697225e+04</a:t>
                      </a:r>
                    </a:p>
                  </a:txBody>
                  <a:tcPr marL="80830" marR="80830" marT="40415" marB="40415" anchor="ctr"/>
                </a:tc>
                <a:tc>
                  <a:txBody>
                    <a:bodyPr/>
                    <a:lstStyle/>
                    <a:p>
                      <a:pPr algn="r" fontAlgn="ctr"/>
                      <a:r>
                        <a:rPr lang="en-US" sz="1400">
                          <a:effectLst/>
                        </a:rPr>
                        <a:t>1.845258e+01</a:t>
                      </a:r>
                    </a:p>
                  </a:txBody>
                  <a:tcPr marL="80830" marR="80830" marT="40415" marB="40415" anchor="ctr"/>
                </a:tc>
                <a:tc>
                  <a:txBody>
                    <a:bodyPr/>
                    <a:lstStyle/>
                    <a:p>
                      <a:pPr algn="r" fontAlgn="ctr"/>
                      <a:r>
                        <a:rPr lang="en-US" sz="1400">
                          <a:effectLst/>
                        </a:rPr>
                        <a:t>2.219542e+01</a:t>
                      </a:r>
                    </a:p>
                  </a:txBody>
                  <a:tcPr marL="80830" marR="80830" marT="40415" marB="40415" anchor="ctr"/>
                </a:tc>
                <a:tc>
                  <a:txBody>
                    <a:bodyPr/>
                    <a:lstStyle/>
                    <a:p>
                      <a:pPr algn="r" fontAlgn="ctr"/>
                      <a:r>
                        <a:rPr lang="en-US" sz="1400">
                          <a:effectLst/>
                        </a:rPr>
                        <a:t>2.287854e+01</a:t>
                      </a:r>
                    </a:p>
                  </a:txBody>
                  <a:tcPr marL="80830" marR="80830" marT="40415" marB="40415" anchor="ctr"/>
                </a:tc>
                <a:tc>
                  <a:txBody>
                    <a:bodyPr/>
                    <a:lstStyle/>
                    <a:p>
                      <a:pPr algn="r" fontAlgn="ctr"/>
                      <a:r>
                        <a:rPr lang="en-US" sz="1400">
                          <a:effectLst/>
                        </a:rPr>
                        <a:t>9.094133e-01</a:t>
                      </a:r>
                    </a:p>
                  </a:txBody>
                  <a:tcPr marL="80830" marR="80830" marT="40415" marB="40415" anchor="ctr"/>
                </a:tc>
                <a:tc>
                  <a:txBody>
                    <a:bodyPr/>
                    <a:lstStyle/>
                    <a:p>
                      <a:pPr algn="r" fontAlgn="ctr"/>
                      <a:r>
                        <a:rPr lang="en-US" sz="1400">
                          <a:effectLst/>
                        </a:rPr>
                        <a:t>2.837271e+00</a:t>
                      </a:r>
                    </a:p>
                  </a:txBody>
                  <a:tcPr marL="80830" marR="80830" marT="40415" marB="40415" anchor="ctr"/>
                </a:tc>
                <a:tc>
                  <a:txBody>
                    <a:bodyPr/>
                    <a:lstStyle/>
                    <a:p>
                      <a:pPr algn="r" fontAlgn="ctr"/>
                      <a:r>
                        <a:rPr lang="en-US" sz="1400">
                          <a:effectLst/>
                        </a:rPr>
                        <a:t>5.431171e+00</a:t>
                      </a:r>
                    </a:p>
                  </a:txBody>
                  <a:tcPr marL="80830" marR="80830" marT="40415" marB="40415" anchor="ctr"/>
                </a:tc>
                <a:tc>
                  <a:txBody>
                    <a:bodyPr/>
                    <a:lstStyle/>
                    <a:p>
                      <a:pPr algn="r" fontAlgn="ctr"/>
                      <a:r>
                        <a:rPr lang="en-US" sz="1400">
                          <a:effectLst/>
                        </a:rPr>
                        <a:t>1.540812e-01</a:t>
                      </a:r>
                    </a:p>
                  </a:txBody>
                  <a:tcPr marL="80830" marR="80830" marT="40415" marB="40415" anchor="ctr"/>
                </a:tc>
                <a:extLst>
                  <a:ext uri="{0D108BD9-81ED-4DB2-BD59-A6C34878D82A}">
                    <a16:rowId xmlns:a16="http://schemas.microsoft.com/office/drawing/2014/main" val="720327082"/>
                  </a:ext>
                </a:extLst>
              </a:tr>
              <a:tr h="808302">
                <a:tc>
                  <a:txBody>
                    <a:bodyPr/>
                    <a:lstStyle/>
                    <a:p>
                      <a:pPr algn="ctr" fontAlgn="ctr"/>
                      <a:r>
                        <a:rPr lang="en-US" sz="2000" b="1">
                          <a:effectLst/>
                        </a:rPr>
                        <a:t>min</a:t>
                      </a:r>
                    </a:p>
                  </a:txBody>
                  <a:tcPr marL="80830" marR="80830" marT="40415" marB="40415" anchor="ctr"/>
                </a:tc>
                <a:tc>
                  <a:txBody>
                    <a:bodyPr/>
                    <a:lstStyle/>
                    <a:p>
                      <a:pPr algn="r" fontAlgn="ctr"/>
                      <a:r>
                        <a:rPr lang="en-US" sz="1400">
                          <a:effectLst/>
                        </a:rPr>
                        <a:t>1.000000e+00</a:t>
                      </a:r>
                    </a:p>
                  </a:txBody>
                  <a:tcPr marL="80830" marR="80830" marT="40415" marB="40415" anchor="ctr"/>
                </a:tc>
                <a:tc>
                  <a:txBody>
                    <a:bodyPr/>
                    <a:lstStyle/>
                    <a:p>
                      <a:pPr algn="r" fontAlgn="ctr"/>
                      <a:r>
                        <a:rPr lang="en-US" sz="1400">
                          <a:effectLst/>
                        </a:rPr>
                        <a:t>2.455527e+01</a:t>
                      </a:r>
                    </a:p>
                  </a:txBody>
                  <a:tcPr marL="80830" marR="80830" marT="40415" marB="40415" anchor="ctr"/>
                </a:tc>
                <a:tc>
                  <a:txBody>
                    <a:bodyPr/>
                    <a:lstStyle/>
                    <a:p>
                      <a:pPr algn="r" fontAlgn="ctr"/>
                      <a:r>
                        <a:rPr lang="en-US" sz="1400">
                          <a:effectLst/>
                        </a:rPr>
                        <a:t>-1.246238e+02</a:t>
                      </a:r>
                    </a:p>
                  </a:txBody>
                  <a:tcPr marL="80830" marR="80830" marT="40415" marB="40415" anchor="ctr"/>
                </a:tc>
                <a:tc>
                  <a:txBody>
                    <a:bodyPr/>
                    <a:lstStyle/>
                    <a:p>
                      <a:pPr algn="r" fontAlgn="ctr"/>
                      <a:r>
                        <a:rPr lang="en-US" sz="1400">
                          <a:effectLst/>
                        </a:rPr>
                        <a:t>2.455527e+01</a:t>
                      </a:r>
                    </a:p>
                  </a:txBody>
                  <a:tcPr marL="80830" marR="80830" marT="40415" marB="40415" anchor="ctr"/>
                </a:tc>
                <a:tc>
                  <a:txBody>
                    <a:bodyPr/>
                    <a:lstStyle/>
                    <a:p>
                      <a:pPr algn="r" fontAlgn="ctr"/>
                      <a:r>
                        <a:rPr lang="en-US" sz="1400">
                          <a:effectLst/>
                        </a:rPr>
                        <a:t>-1.246238e+02</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-8.900000e+01</a:t>
                      </a:r>
                    </a:p>
                  </a:txBody>
                  <a:tcPr marL="80830" marR="80830" marT="40415" marB="40415" anchor="ctr"/>
                </a:tc>
                <a:tc>
                  <a:txBody>
                    <a:bodyPr/>
                    <a:lstStyle/>
                    <a:p>
                      <a:pPr algn="r" fontAlgn="ctr"/>
                      <a:r>
                        <a:rPr lang="en-US" sz="1400">
                          <a:effectLst/>
                        </a:rPr>
                        <a:t>-8.900000e+01</a:t>
                      </a:r>
                    </a:p>
                  </a:txBody>
                  <a:tcPr marL="80830" marR="80830" marT="40415" marB="40415" anchor="ctr"/>
                </a:tc>
                <a:tc>
                  <a:txBody>
                    <a:bodyPr/>
                    <a:lstStyle/>
                    <a:p>
                      <a:pPr algn="r" fontAlgn="ctr"/>
                      <a:r>
                        <a:rPr lang="en-US" sz="1400">
                          <a:effectLst/>
                        </a:rPr>
                        <a:t>1.000000e+00</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0.000000e+00</a:t>
                      </a:r>
                    </a:p>
                  </a:txBody>
                  <a:tcPr marL="80830" marR="80830" marT="40415" marB="40415" anchor="ctr"/>
                </a:tc>
                <a:extLst>
                  <a:ext uri="{0D108BD9-81ED-4DB2-BD59-A6C34878D82A}">
                    <a16:rowId xmlns:a16="http://schemas.microsoft.com/office/drawing/2014/main" val="586979505"/>
                  </a:ext>
                </a:extLst>
              </a:tr>
              <a:tr h="808302">
                <a:tc>
                  <a:txBody>
                    <a:bodyPr/>
                    <a:lstStyle/>
                    <a:p>
                      <a:pPr algn="ctr" fontAlgn="ctr"/>
                      <a:r>
                        <a:rPr lang="en-US" sz="2000" b="1">
                          <a:effectLst/>
                        </a:rPr>
                        <a:t>25%</a:t>
                      </a:r>
                    </a:p>
                  </a:txBody>
                  <a:tcPr marL="80830" marR="80830" marT="40415" marB="40415" anchor="ctr"/>
                </a:tc>
                <a:tc>
                  <a:txBody>
                    <a:bodyPr/>
                    <a:lstStyle/>
                    <a:p>
                      <a:pPr algn="r" fontAlgn="ctr"/>
                      <a:r>
                        <a:rPr lang="en-US" sz="1400">
                          <a:effectLst/>
                        </a:rPr>
                        <a:t>2.000000e+00</a:t>
                      </a:r>
                    </a:p>
                  </a:txBody>
                  <a:tcPr marL="80830" marR="80830" marT="40415" marB="40415" anchor="ctr"/>
                </a:tc>
                <a:tc>
                  <a:txBody>
                    <a:bodyPr/>
                    <a:lstStyle/>
                    <a:p>
                      <a:pPr algn="r" fontAlgn="ctr"/>
                      <a:r>
                        <a:rPr lang="en-US" sz="1400">
                          <a:effectLst/>
                        </a:rPr>
                        <a:t>3.366453e+01</a:t>
                      </a:r>
                    </a:p>
                  </a:txBody>
                  <a:tcPr marL="80830" marR="80830" marT="40415" marB="40415" anchor="ctr"/>
                </a:tc>
                <a:tc>
                  <a:txBody>
                    <a:bodyPr/>
                    <a:lstStyle/>
                    <a:p>
                      <a:pPr algn="r" fontAlgn="ctr"/>
                      <a:r>
                        <a:rPr lang="en-US" sz="1400">
                          <a:effectLst/>
                        </a:rPr>
                        <a:t>-1.178232e+02</a:t>
                      </a:r>
                    </a:p>
                  </a:txBody>
                  <a:tcPr marL="80830" marR="80830" marT="40415" marB="40415" anchor="ctr"/>
                </a:tc>
                <a:tc>
                  <a:txBody>
                    <a:bodyPr/>
                    <a:lstStyle/>
                    <a:p>
                      <a:pPr algn="r" fontAlgn="ctr"/>
                      <a:r>
                        <a:rPr lang="en-US" sz="1400">
                          <a:effectLst/>
                        </a:rPr>
                        <a:t>3.364659e+01</a:t>
                      </a:r>
                    </a:p>
                  </a:txBody>
                  <a:tcPr marL="80830" marR="80830" marT="40415" marB="40415" anchor="ctr"/>
                </a:tc>
                <a:tc>
                  <a:txBody>
                    <a:bodyPr/>
                    <a:lstStyle/>
                    <a:p>
                      <a:pPr algn="r" fontAlgn="ctr"/>
                      <a:r>
                        <a:rPr lang="en-US" sz="1400">
                          <a:effectLst/>
                        </a:rPr>
                        <a:t>-1.177020e+02</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9.650000e+02</a:t>
                      </a:r>
                    </a:p>
                  </a:txBody>
                  <a:tcPr marL="80830" marR="80830" marT="40415" marB="40415" anchor="ctr"/>
                </a:tc>
                <a:tc>
                  <a:txBody>
                    <a:bodyPr/>
                    <a:lstStyle/>
                    <a:p>
                      <a:pPr algn="r" fontAlgn="ctr"/>
                      <a:r>
                        <a:rPr lang="en-US" sz="1400">
                          <a:effectLst/>
                        </a:rPr>
                        <a:t>4.890000e+01</a:t>
                      </a:r>
                    </a:p>
                  </a:txBody>
                  <a:tcPr marL="80830" marR="80830" marT="40415" marB="40415" anchor="ctr"/>
                </a:tc>
                <a:tc>
                  <a:txBody>
                    <a:bodyPr/>
                    <a:lstStyle/>
                    <a:p>
                      <a:pPr algn="r" fontAlgn="ctr"/>
                      <a:r>
                        <a:rPr lang="en-US" sz="1400">
                          <a:effectLst/>
                        </a:rPr>
                        <a:t>3.900000e+01</a:t>
                      </a:r>
                    </a:p>
                  </a:txBody>
                  <a:tcPr marL="80830" marR="80830" marT="40415" marB="40415" anchor="ctr"/>
                </a:tc>
                <a:tc>
                  <a:txBody>
                    <a:bodyPr/>
                    <a:lstStyle/>
                    <a:p>
                      <a:pPr algn="r" fontAlgn="ctr"/>
                      <a:r>
                        <a:rPr lang="en-US" sz="1400">
                          <a:effectLst/>
                        </a:rPr>
                        <a:t>4.900000e+01</a:t>
                      </a:r>
                    </a:p>
                  </a:txBody>
                  <a:tcPr marL="80830" marR="80830" marT="40415" marB="40415" anchor="ctr"/>
                </a:tc>
                <a:tc>
                  <a:txBody>
                    <a:bodyPr/>
                    <a:lstStyle/>
                    <a:p>
                      <a:pPr algn="r" fontAlgn="ctr"/>
                      <a:r>
                        <a:rPr lang="en-US" sz="1400">
                          <a:effectLst/>
                        </a:rPr>
                        <a:t>2.959000e+01</a:t>
                      </a:r>
                    </a:p>
                  </a:txBody>
                  <a:tcPr marL="80830" marR="80830" marT="40415" marB="40415" anchor="ctr"/>
                </a:tc>
                <a:tc>
                  <a:txBody>
                    <a:bodyPr/>
                    <a:lstStyle/>
                    <a:p>
                      <a:pPr algn="r" fontAlgn="ctr"/>
                      <a:r>
                        <a:rPr lang="en-US" sz="1400">
                          <a:effectLst/>
                        </a:rPr>
                        <a:t>1.000000e+01</a:t>
                      </a:r>
                    </a:p>
                  </a:txBody>
                  <a:tcPr marL="80830" marR="80830" marT="40415" marB="40415" anchor="ctr"/>
                </a:tc>
                <a:tc>
                  <a:txBody>
                    <a:bodyPr/>
                    <a:lstStyle/>
                    <a:p>
                      <a:pPr algn="r" fontAlgn="ctr"/>
                      <a:r>
                        <a:rPr lang="en-US" sz="1400">
                          <a:effectLst/>
                        </a:rPr>
                        <a:t>4.600000e+00</a:t>
                      </a:r>
                    </a:p>
                  </a:txBody>
                  <a:tcPr marL="80830" marR="80830" marT="40415" marB="40415" anchor="ctr"/>
                </a:tc>
                <a:tc>
                  <a:txBody>
                    <a:bodyPr/>
                    <a:lstStyle/>
                    <a:p>
                      <a:pPr algn="r" fontAlgn="ctr"/>
                      <a:r>
                        <a:rPr lang="en-US" sz="1400">
                          <a:effectLst/>
                        </a:rPr>
                        <a:t>0.000000e+00</a:t>
                      </a:r>
                    </a:p>
                  </a:txBody>
                  <a:tcPr marL="80830" marR="80830" marT="40415" marB="40415" anchor="ctr"/>
                </a:tc>
                <a:extLst>
                  <a:ext uri="{0D108BD9-81ED-4DB2-BD59-A6C34878D82A}">
                    <a16:rowId xmlns:a16="http://schemas.microsoft.com/office/drawing/2014/main" val="3143476839"/>
                  </a:ext>
                </a:extLst>
              </a:tr>
              <a:tr h="808302">
                <a:tc>
                  <a:txBody>
                    <a:bodyPr/>
                    <a:lstStyle/>
                    <a:p>
                      <a:pPr algn="ctr" fontAlgn="ctr"/>
                      <a:r>
                        <a:rPr lang="en-US" sz="2000" b="1">
                          <a:effectLst/>
                        </a:rPr>
                        <a:t>50%</a:t>
                      </a:r>
                    </a:p>
                  </a:txBody>
                  <a:tcPr marL="80830" marR="80830" marT="40415" marB="40415" anchor="ctr"/>
                </a:tc>
                <a:tc>
                  <a:txBody>
                    <a:bodyPr/>
                    <a:lstStyle/>
                    <a:p>
                      <a:pPr algn="r" fontAlgn="ctr"/>
                      <a:r>
                        <a:rPr lang="en-US" sz="1400">
                          <a:effectLst/>
                        </a:rPr>
                        <a:t>2.000000e+00</a:t>
                      </a:r>
                    </a:p>
                  </a:txBody>
                  <a:tcPr marL="80830" marR="80830" marT="40415" marB="40415" anchor="ctr"/>
                </a:tc>
                <a:tc>
                  <a:txBody>
                    <a:bodyPr/>
                    <a:lstStyle/>
                    <a:p>
                      <a:pPr algn="r" fontAlgn="ctr"/>
                      <a:r>
                        <a:rPr lang="en-US" sz="1400">
                          <a:effectLst/>
                        </a:rPr>
                        <a:t>3.609977e+01</a:t>
                      </a:r>
                    </a:p>
                  </a:txBody>
                  <a:tcPr marL="80830" marR="80830" marT="40415" marB="40415" anchor="ctr"/>
                </a:tc>
                <a:tc>
                  <a:txBody>
                    <a:bodyPr/>
                    <a:lstStyle/>
                    <a:p>
                      <a:pPr algn="r" fontAlgn="ctr"/>
                      <a:r>
                        <a:rPr lang="en-US" sz="1400">
                          <a:effectLst/>
                        </a:rPr>
                        <a:t>-9.116690e+01</a:t>
                      </a:r>
                    </a:p>
                  </a:txBody>
                  <a:tcPr marL="80830" marR="80830" marT="40415" marB="40415" anchor="ctr"/>
                </a:tc>
                <a:tc>
                  <a:txBody>
                    <a:bodyPr/>
                    <a:lstStyle/>
                    <a:p>
                      <a:pPr algn="r" fontAlgn="ctr"/>
                      <a:r>
                        <a:rPr lang="en-US" sz="1400">
                          <a:effectLst/>
                        </a:rPr>
                        <a:t>3.605898e+01</a:t>
                      </a:r>
                    </a:p>
                  </a:txBody>
                  <a:tcPr marL="80830" marR="80830" marT="40415" marB="40415" anchor="ctr"/>
                </a:tc>
                <a:tc>
                  <a:txBody>
                    <a:bodyPr/>
                    <a:lstStyle/>
                    <a:p>
                      <a:pPr algn="r" fontAlgn="ctr"/>
                      <a:r>
                        <a:rPr lang="en-US" sz="1400">
                          <a:effectLst/>
                        </a:rPr>
                        <a:t>-9.105163e+01</a:t>
                      </a:r>
                    </a:p>
                  </a:txBody>
                  <a:tcPr marL="80830" marR="80830" marT="40415" marB="40415" anchor="ctr"/>
                </a:tc>
                <a:tc>
                  <a:txBody>
                    <a:bodyPr/>
                    <a:lstStyle/>
                    <a:p>
                      <a:pPr algn="r" fontAlgn="ctr"/>
                      <a:r>
                        <a:rPr lang="en-US" sz="1400">
                          <a:effectLst/>
                        </a:rPr>
                        <a:t>0.000000e+00</a:t>
                      </a:r>
                    </a:p>
                  </a:txBody>
                  <a:tcPr marL="80830" marR="80830" marT="40415" marB="40415" anchor="ctr"/>
                </a:tc>
                <a:tc>
                  <a:txBody>
                    <a:bodyPr/>
                    <a:lstStyle/>
                    <a:p>
                      <a:pPr algn="r" fontAlgn="ctr"/>
                      <a:r>
                        <a:rPr lang="en-US" sz="1400">
                          <a:effectLst/>
                        </a:rPr>
                        <a:t>3.093000e+03</a:t>
                      </a:r>
                    </a:p>
                  </a:txBody>
                  <a:tcPr marL="80830" marR="80830" marT="40415" marB="40415" anchor="ctr"/>
                </a:tc>
                <a:tc>
                  <a:txBody>
                    <a:bodyPr/>
                    <a:lstStyle/>
                    <a:p>
                      <a:pPr algn="r" fontAlgn="ctr"/>
                      <a:r>
                        <a:rPr lang="en-US" sz="1400">
                          <a:effectLst/>
                        </a:rPr>
                        <a:t>6.300000e+01</a:t>
                      </a:r>
                    </a:p>
                  </a:txBody>
                  <a:tcPr marL="80830" marR="80830" marT="40415" marB="40415" anchor="ctr"/>
                </a:tc>
                <a:tc>
                  <a:txBody>
                    <a:bodyPr/>
                    <a:lstStyle/>
                    <a:p>
                      <a:pPr algn="r" fontAlgn="ctr"/>
                      <a:r>
                        <a:rPr lang="en-US" sz="1400">
                          <a:effectLst/>
                        </a:rPr>
                        <a:t>5.800000e+01</a:t>
                      </a:r>
                    </a:p>
                  </a:txBody>
                  <a:tcPr marL="80830" marR="80830" marT="40415" marB="40415" anchor="ctr"/>
                </a:tc>
                <a:tc>
                  <a:txBody>
                    <a:bodyPr/>
                    <a:lstStyle/>
                    <a:p>
                      <a:pPr algn="r" fontAlgn="ctr"/>
                      <a:r>
                        <a:rPr lang="en-US" sz="1400">
                          <a:effectLst/>
                        </a:rPr>
                        <a:t>6.800000e+01</a:t>
                      </a:r>
                    </a:p>
                  </a:txBody>
                  <a:tcPr marL="80830" marR="80830" marT="40415" marB="40415" anchor="ctr"/>
                </a:tc>
                <a:tc>
                  <a:txBody>
                    <a:bodyPr/>
                    <a:lstStyle/>
                    <a:p>
                      <a:pPr algn="r" fontAlgn="ctr"/>
                      <a:r>
                        <a:rPr lang="en-US" sz="1400">
                          <a:effectLst/>
                        </a:rPr>
                        <a:t>2.992000e+01</a:t>
                      </a:r>
                    </a:p>
                  </a:txBody>
                  <a:tcPr marL="80830" marR="80830" marT="40415" marB="40415" anchor="ctr"/>
                </a:tc>
                <a:tc>
                  <a:txBody>
                    <a:bodyPr/>
                    <a:lstStyle/>
                    <a:p>
                      <a:pPr algn="r" fontAlgn="ctr"/>
                      <a:r>
                        <a:rPr lang="en-US" sz="1400">
                          <a:effectLst/>
                        </a:rPr>
                        <a:t>1.000000e+01</a:t>
                      </a:r>
                    </a:p>
                  </a:txBody>
                  <a:tcPr marL="80830" marR="80830" marT="40415" marB="40415" anchor="ctr"/>
                </a:tc>
                <a:tc>
                  <a:txBody>
                    <a:bodyPr/>
                    <a:lstStyle/>
                    <a:p>
                      <a:pPr algn="r" fontAlgn="ctr"/>
                      <a:r>
                        <a:rPr lang="en-US" sz="1400">
                          <a:effectLst/>
                        </a:rPr>
                        <a:t>7.000000e+00</a:t>
                      </a:r>
                    </a:p>
                  </a:txBody>
                  <a:tcPr marL="80830" marR="80830" marT="40415" marB="40415" anchor="ctr"/>
                </a:tc>
                <a:tc>
                  <a:txBody>
                    <a:bodyPr/>
                    <a:lstStyle/>
                    <a:p>
                      <a:pPr algn="r" fontAlgn="ctr"/>
                      <a:r>
                        <a:rPr lang="en-US" sz="1400">
                          <a:effectLst/>
                        </a:rPr>
                        <a:t>0.000000e+00</a:t>
                      </a:r>
                    </a:p>
                  </a:txBody>
                  <a:tcPr marL="80830" marR="80830" marT="40415" marB="40415" anchor="ctr"/>
                </a:tc>
                <a:extLst>
                  <a:ext uri="{0D108BD9-81ED-4DB2-BD59-A6C34878D82A}">
                    <a16:rowId xmlns:a16="http://schemas.microsoft.com/office/drawing/2014/main" val="3367517890"/>
                  </a:ext>
                </a:extLst>
              </a:tr>
              <a:tr h="808302">
                <a:tc>
                  <a:txBody>
                    <a:bodyPr/>
                    <a:lstStyle/>
                    <a:p>
                      <a:pPr algn="ctr" fontAlgn="ctr"/>
                      <a:r>
                        <a:rPr lang="en-US" sz="2000" b="1">
                          <a:effectLst/>
                        </a:rPr>
                        <a:t>75%</a:t>
                      </a:r>
                    </a:p>
                  </a:txBody>
                  <a:tcPr marL="80830" marR="80830" marT="40415" marB="40415" anchor="ctr"/>
                </a:tc>
                <a:tc>
                  <a:txBody>
                    <a:bodyPr/>
                    <a:lstStyle/>
                    <a:p>
                      <a:pPr algn="r" fontAlgn="ctr"/>
                      <a:r>
                        <a:rPr lang="en-US" sz="1400">
                          <a:effectLst/>
                        </a:rPr>
                        <a:t>3.000000e+00</a:t>
                      </a:r>
                    </a:p>
                  </a:txBody>
                  <a:tcPr marL="80830" marR="80830" marT="40415" marB="40415" anchor="ctr"/>
                </a:tc>
                <a:tc>
                  <a:txBody>
                    <a:bodyPr/>
                    <a:lstStyle/>
                    <a:p>
                      <a:pPr algn="r" fontAlgn="ctr"/>
                      <a:r>
                        <a:rPr lang="en-US" sz="1400">
                          <a:effectLst/>
                        </a:rPr>
                        <a:t>4.037505e+01</a:t>
                      </a:r>
                    </a:p>
                  </a:txBody>
                  <a:tcPr marL="80830" marR="80830" marT="40415" marB="40415" anchor="ctr"/>
                </a:tc>
                <a:tc>
                  <a:txBody>
                    <a:bodyPr/>
                    <a:lstStyle/>
                    <a:p>
                      <a:pPr algn="r" fontAlgn="ctr"/>
                      <a:r>
                        <a:rPr lang="en-US" sz="1400">
                          <a:effectLst/>
                        </a:rPr>
                        <a:t>-8.085814e+01</a:t>
                      </a:r>
                    </a:p>
                  </a:txBody>
                  <a:tcPr marL="80830" marR="80830" marT="40415" marB="40415" anchor="ctr"/>
                </a:tc>
                <a:tc>
                  <a:txBody>
                    <a:bodyPr/>
                    <a:lstStyle/>
                    <a:p>
                      <a:pPr algn="r" fontAlgn="ctr"/>
                      <a:r>
                        <a:rPr lang="en-US" sz="1400">
                          <a:effectLst/>
                        </a:rPr>
                        <a:t>4.033133e+01</a:t>
                      </a:r>
                    </a:p>
                  </a:txBody>
                  <a:tcPr marL="80830" marR="80830" marT="40415" marB="40415" anchor="ctr"/>
                </a:tc>
                <a:tc>
                  <a:txBody>
                    <a:bodyPr/>
                    <a:lstStyle/>
                    <a:p>
                      <a:pPr algn="r" fontAlgn="ctr"/>
                      <a:r>
                        <a:rPr lang="en-US" sz="1400">
                          <a:effectLst/>
                        </a:rPr>
                        <a:t>-8.084679e+01</a:t>
                      </a:r>
                    </a:p>
                  </a:txBody>
                  <a:tcPr marL="80830" marR="80830" marT="40415" marB="40415" anchor="ctr"/>
                </a:tc>
                <a:tc>
                  <a:txBody>
                    <a:bodyPr/>
                    <a:lstStyle/>
                    <a:p>
                      <a:pPr algn="r" fontAlgn="ctr"/>
                      <a:r>
                        <a:rPr lang="en-US" sz="1400">
                          <a:effectLst/>
                        </a:rPr>
                        <a:t>2.790000e-01</a:t>
                      </a:r>
                    </a:p>
                  </a:txBody>
                  <a:tcPr marL="80830" marR="80830" marT="40415" marB="40415" anchor="ctr"/>
                </a:tc>
                <a:tc>
                  <a:txBody>
                    <a:bodyPr/>
                    <a:lstStyle/>
                    <a:p>
                      <a:pPr algn="r" fontAlgn="ctr"/>
                      <a:r>
                        <a:rPr lang="en-US" sz="1400">
                          <a:effectLst/>
                        </a:rPr>
                        <a:t>7.976000e+03</a:t>
                      </a:r>
                    </a:p>
                  </a:txBody>
                  <a:tcPr marL="80830" marR="80830" marT="40415" marB="40415" anchor="ctr"/>
                </a:tc>
                <a:tc>
                  <a:txBody>
                    <a:bodyPr/>
                    <a:lstStyle/>
                    <a:p>
                      <a:pPr algn="r" fontAlgn="ctr"/>
                      <a:r>
                        <a:rPr lang="en-US" sz="1400">
                          <a:effectLst/>
                        </a:rPr>
                        <a:t>7.500000e+01</a:t>
                      </a:r>
                    </a:p>
                  </a:txBody>
                  <a:tcPr marL="80830" marR="80830" marT="40415" marB="40415" anchor="ctr"/>
                </a:tc>
                <a:tc>
                  <a:txBody>
                    <a:bodyPr/>
                    <a:lstStyle/>
                    <a:p>
                      <a:pPr algn="r" fontAlgn="ctr"/>
                      <a:r>
                        <a:rPr lang="en-US" sz="1400">
                          <a:effectLst/>
                        </a:rPr>
                        <a:t>7.200000e+01</a:t>
                      </a:r>
                    </a:p>
                  </a:txBody>
                  <a:tcPr marL="80830" marR="80830" marT="40415" marB="40415" anchor="ctr"/>
                </a:tc>
                <a:tc>
                  <a:txBody>
                    <a:bodyPr/>
                    <a:lstStyle/>
                    <a:p>
                      <a:pPr algn="r" fontAlgn="ctr"/>
                      <a:r>
                        <a:rPr lang="en-US" sz="1400">
                          <a:effectLst/>
                        </a:rPr>
                        <a:t>8.500000e+01</a:t>
                      </a:r>
                    </a:p>
                  </a:txBody>
                  <a:tcPr marL="80830" marR="80830" marT="40415" marB="40415" anchor="ctr"/>
                </a:tc>
                <a:tc>
                  <a:txBody>
                    <a:bodyPr/>
                    <a:lstStyle/>
                    <a:p>
                      <a:pPr algn="r" fontAlgn="ctr"/>
                      <a:r>
                        <a:rPr lang="en-US" sz="1400">
                          <a:effectLst/>
                        </a:rPr>
                        <a:t>3.007000e+01</a:t>
                      </a:r>
                    </a:p>
                  </a:txBody>
                  <a:tcPr marL="80830" marR="80830" marT="40415" marB="40415" anchor="ctr"/>
                </a:tc>
                <a:tc>
                  <a:txBody>
                    <a:bodyPr/>
                    <a:lstStyle/>
                    <a:p>
                      <a:pPr algn="r" fontAlgn="ctr"/>
                      <a:r>
                        <a:rPr lang="en-US" sz="1400">
                          <a:effectLst/>
                        </a:rPr>
                        <a:t>1.000000e+01</a:t>
                      </a:r>
                    </a:p>
                  </a:txBody>
                  <a:tcPr marL="80830" marR="80830" marT="40415" marB="40415" anchor="ctr"/>
                </a:tc>
                <a:tc>
                  <a:txBody>
                    <a:bodyPr/>
                    <a:lstStyle/>
                    <a:p>
                      <a:pPr algn="r" fontAlgn="ctr"/>
                      <a:r>
                        <a:rPr lang="en-US" sz="1400">
                          <a:effectLst/>
                        </a:rPr>
                        <a:t>1.040000e+01</a:t>
                      </a:r>
                    </a:p>
                  </a:txBody>
                  <a:tcPr marL="80830" marR="80830" marT="40415" marB="40415" anchor="ctr"/>
                </a:tc>
                <a:tc>
                  <a:txBody>
                    <a:bodyPr/>
                    <a:lstStyle/>
                    <a:p>
                      <a:pPr algn="r" fontAlgn="ctr"/>
                      <a:r>
                        <a:rPr lang="en-US" sz="1400">
                          <a:effectLst/>
                        </a:rPr>
                        <a:t>0.000000e+00</a:t>
                      </a:r>
                    </a:p>
                  </a:txBody>
                  <a:tcPr marL="80830" marR="80830" marT="40415" marB="40415" anchor="ctr"/>
                </a:tc>
                <a:extLst>
                  <a:ext uri="{0D108BD9-81ED-4DB2-BD59-A6C34878D82A}">
                    <a16:rowId xmlns:a16="http://schemas.microsoft.com/office/drawing/2014/main" val="430133612"/>
                  </a:ext>
                </a:extLst>
              </a:tr>
              <a:tr h="808302">
                <a:tc>
                  <a:txBody>
                    <a:bodyPr/>
                    <a:lstStyle/>
                    <a:p>
                      <a:pPr algn="ctr" fontAlgn="ctr"/>
                      <a:r>
                        <a:rPr lang="en-US" sz="2000" b="1">
                          <a:effectLst/>
                        </a:rPr>
                        <a:t>max</a:t>
                      </a:r>
                    </a:p>
                  </a:txBody>
                  <a:tcPr marL="80830" marR="80830" marT="40415" marB="40415" anchor="ctr"/>
                </a:tc>
                <a:tc>
                  <a:txBody>
                    <a:bodyPr/>
                    <a:lstStyle/>
                    <a:p>
                      <a:pPr algn="r" fontAlgn="ctr"/>
                      <a:r>
                        <a:rPr lang="en-US" sz="1400">
                          <a:effectLst/>
                        </a:rPr>
                        <a:t>4.000000e+00</a:t>
                      </a:r>
                    </a:p>
                  </a:txBody>
                  <a:tcPr marL="80830" marR="80830" marT="40415" marB="40415" anchor="ctr"/>
                </a:tc>
                <a:tc>
                  <a:txBody>
                    <a:bodyPr/>
                    <a:lstStyle/>
                    <a:p>
                      <a:pPr algn="r" fontAlgn="ctr"/>
                      <a:r>
                        <a:rPr lang="en-US" sz="1400">
                          <a:effectLst/>
                        </a:rPr>
                        <a:t>4.900220e+01</a:t>
                      </a:r>
                    </a:p>
                  </a:txBody>
                  <a:tcPr marL="80830" marR="80830" marT="40415" marB="40415" anchor="ctr"/>
                </a:tc>
                <a:tc>
                  <a:txBody>
                    <a:bodyPr/>
                    <a:lstStyle/>
                    <a:p>
                      <a:pPr algn="r" fontAlgn="ctr"/>
                      <a:r>
                        <a:rPr lang="en-US" sz="1400">
                          <a:effectLst/>
                        </a:rPr>
                        <a:t>-6.711317e+01</a:t>
                      </a:r>
                    </a:p>
                  </a:txBody>
                  <a:tcPr marL="80830" marR="80830" marT="40415" marB="40415" anchor="ctr"/>
                </a:tc>
                <a:tc>
                  <a:txBody>
                    <a:bodyPr/>
                    <a:lstStyle/>
                    <a:p>
                      <a:pPr algn="r" fontAlgn="ctr"/>
                      <a:r>
                        <a:rPr lang="en-US" sz="1400">
                          <a:effectLst/>
                        </a:rPr>
                        <a:t>4.907500e+01</a:t>
                      </a:r>
                    </a:p>
                  </a:txBody>
                  <a:tcPr marL="80830" marR="80830" marT="40415" marB="40415" anchor="ctr"/>
                </a:tc>
                <a:tc>
                  <a:txBody>
                    <a:bodyPr/>
                    <a:lstStyle/>
                    <a:p>
                      <a:pPr algn="r" fontAlgn="ctr"/>
                      <a:r>
                        <a:rPr lang="en-US" sz="1400">
                          <a:effectLst/>
                        </a:rPr>
                        <a:t>-6.710924e+01</a:t>
                      </a:r>
                    </a:p>
                  </a:txBody>
                  <a:tcPr marL="80830" marR="80830" marT="40415" marB="40415" anchor="ctr"/>
                </a:tc>
                <a:tc>
                  <a:txBody>
                    <a:bodyPr/>
                    <a:lstStyle/>
                    <a:p>
                      <a:pPr algn="r" fontAlgn="ctr"/>
                      <a:r>
                        <a:rPr lang="en-US" sz="1400">
                          <a:effectLst/>
                        </a:rPr>
                        <a:t>3.336300e+02</a:t>
                      </a:r>
                    </a:p>
                  </a:txBody>
                  <a:tcPr marL="80830" marR="80830" marT="40415" marB="40415" anchor="ctr"/>
                </a:tc>
                <a:tc>
                  <a:txBody>
                    <a:bodyPr/>
                    <a:lstStyle/>
                    <a:p>
                      <a:pPr algn="r" fontAlgn="ctr"/>
                      <a:r>
                        <a:rPr lang="en-US" sz="1400">
                          <a:effectLst/>
                        </a:rPr>
                        <a:t>9.999997e+06</a:t>
                      </a:r>
                    </a:p>
                  </a:txBody>
                  <a:tcPr marL="80830" marR="80830" marT="40415" marB="40415" anchor="ctr"/>
                </a:tc>
                <a:tc>
                  <a:txBody>
                    <a:bodyPr/>
                    <a:lstStyle/>
                    <a:p>
                      <a:pPr algn="r" fontAlgn="ctr"/>
                      <a:r>
                        <a:rPr lang="en-US" sz="1400">
                          <a:effectLst/>
                        </a:rPr>
                        <a:t>2.030000e+02</a:t>
                      </a:r>
                    </a:p>
                  </a:txBody>
                  <a:tcPr marL="80830" marR="80830" marT="40415" marB="40415" anchor="ctr"/>
                </a:tc>
                <a:tc>
                  <a:txBody>
                    <a:bodyPr/>
                    <a:lstStyle/>
                    <a:p>
                      <a:pPr algn="r" fontAlgn="ctr"/>
                      <a:r>
                        <a:rPr lang="en-US" sz="1400">
                          <a:effectLst/>
                        </a:rPr>
                        <a:t>1.740000e+02</a:t>
                      </a:r>
                    </a:p>
                  </a:txBody>
                  <a:tcPr marL="80830" marR="80830" marT="40415" marB="40415" anchor="ctr"/>
                </a:tc>
                <a:tc>
                  <a:txBody>
                    <a:bodyPr/>
                    <a:lstStyle/>
                    <a:p>
                      <a:pPr algn="r" fontAlgn="ctr"/>
                      <a:r>
                        <a:rPr lang="en-US" sz="1400">
                          <a:effectLst/>
                        </a:rPr>
                        <a:t>1.000000e+02</a:t>
                      </a:r>
                    </a:p>
                  </a:txBody>
                  <a:tcPr marL="80830" marR="80830" marT="40415" marB="40415" anchor="ctr"/>
                </a:tc>
                <a:tc>
                  <a:txBody>
                    <a:bodyPr/>
                    <a:lstStyle/>
                    <a:p>
                      <a:pPr algn="r" fontAlgn="ctr"/>
                      <a:r>
                        <a:rPr lang="en-US" sz="1400">
                          <a:effectLst/>
                        </a:rPr>
                        <a:t>5.804000e+01</a:t>
                      </a:r>
                    </a:p>
                  </a:txBody>
                  <a:tcPr marL="80830" marR="80830" marT="40415" marB="40415" anchor="ctr"/>
                </a:tc>
                <a:tc>
                  <a:txBody>
                    <a:bodyPr/>
                    <a:lstStyle/>
                    <a:p>
                      <a:pPr algn="r" fontAlgn="ctr"/>
                      <a:r>
                        <a:rPr lang="en-US" sz="1400">
                          <a:effectLst/>
                        </a:rPr>
                        <a:t>1.400000e+02</a:t>
                      </a:r>
                    </a:p>
                  </a:txBody>
                  <a:tcPr marL="80830" marR="80830" marT="40415" marB="40415" anchor="ctr"/>
                </a:tc>
                <a:tc>
                  <a:txBody>
                    <a:bodyPr/>
                    <a:lstStyle/>
                    <a:p>
                      <a:pPr algn="r" fontAlgn="ctr"/>
                      <a:r>
                        <a:rPr lang="en-US" sz="1400">
                          <a:effectLst/>
                        </a:rPr>
                        <a:t>9.840000e+02</a:t>
                      </a:r>
                    </a:p>
                  </a:txBody>
                  <a:tcPr marL="80830" marR="80830" marT="40415" marB="40415" anchor="ctr"/>
                </a:tc>
                <a:tc>
                  <a:txBody>
                    <a:bodyPr/>
                    <a:lstStyle/>
                    <a:p>
                      <a:pPr algn="r" fontAlgn="ctr"/>
                      <a:r>
                        <a:rPr lang="en-US" sz="1400">
                          <a:effectLst/>
                        </a:rPr>
                        <a:t>2.400000e+01</a:t>
                      </a:r>
                    </a:p>
                  </a:txBody>
                  <a:tcPr marL="80830" marR="80830" marT="40415" marB="40415" anchor="ctr"/>
                </a:tc>
                <a:extLst>
                  <a:ext uri="{0D108BD9-81ED-4DB2-BD59-A6C34878D82A}">
                    <a16:rowId xmlns:a16="http://schemas.microsoft.com/office/drawing/2014/main" val="2702471670"/>
                  </a:ext>
                </a:extLst>
              </a:tr>
            </a:tbl>
          </a:graphicData>
        </a:graphic>
      </p:graphicFrame>
      <p:sp>
        <p:nvSpPr>
          <p:cNvPr id="10" name="object 6">
            <a:extLst>
              <a:ext uri="{FF2B5EF4-FFF2-40B4-BE49-F238E27FC236}">
                <a16:creationId xmlns:a16="http://schemas.microsoft.com/office/drawing/2014/main" id="{84A22475-79C6-406A-8FD1-0E7ADC48B233}"/>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2" name="object 7">
            <a:extLst>
              <a:ext uri="{FF2B5EF4-FFF2-40B4-BE49-F238E27FC236}">
                <a16:creationId xmlns:a16="http://schemas.microsoft.com/office/drawing/2014/main" id="{AC385E87-27B3-4C98-A728-7FB8AF11D0AF}"/>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3" name="object 8">
            <a:extLst>
              <a:ext uri="{FF2B5EF4-FFF2-40B4-BE49-F238E27FC236}">
                <a16:creationId xmlns:a16="http://schemas.microsoft.com/office/drawing/2014/main" id="{2FFD5BAA-2755-4915-B386-A907C292BF7C}"/>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pic>
        <p:nvPicPr>
          <p:cNvPr id="14" name="Picture 13" descr="Shape&#10;&#10;Description automatically generated with medium confidence">
            <a:extLst>
              <a:ext uri="{FF2B5EF4-FFF2-40B4-BE49-F238E27FC236}">
                <a16:creationId xmlns:a16="http://schemas.microsoft.com/office/drawing/2014/main" id="{49CB25C8-2EA4-4C19-AFA8-CC0B8871C6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009" y="514241"/>
            <a:ext cx="1214791" cy="13945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56508" y="1485900"/>
            <a:ext cx="15155091" cy="2707472"/>
          </a:xfrm>
          <a:prstGeom prst="rect">
            <a:avLst/>
          </a:prstGeom>
        </p:spPr>
        <p:txBody>
          <a:bodyPr vert="horz" wrap="square" lIns="0" tIns="12700" rIns="0" bIns="0" rtlCol="0">
            <a:spAutoFit/>
          </a:bodyPr>
          <a:lstStyle/>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Looks like the Temperature ranges between -89 and 203 Fahrenheit in the data.</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The Average Severity observed in 75% of dataset is around 3 out of 4 which is very high.</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Fact : There are multiple Time Zone in US.</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To do: Compare accidents dataset with US Population Dataset(Find It on the Internet).</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To do: Convert Start_Time and End_Time type from object to datetime.</a:t>
            </a:r>
          </a:p>
        </p:txBody>
      </p:sp>
      <p:sp>
        <p:nvSpPr>
          <p:cNvPr id="9" name="object 4">
            <a:extLst>
              <a:ext uri="{FF2B5EF4-FFF2-40B4-BE49-F238E27FC236}">
                <a16:creationId xmlns:a16="http://schemas.microsoft.com/office/drawing/2014/main" id="{60EBCDB2-9F9A-4283-AE9E-98A046B439FF}"/>
              </a:ext>
            </a:extLst>
          </p:cNvPr>
          <p:cNvSpPr txBox="1"/>
          <p:nvPr/>
        </p:nvSpPr>
        <p:spPr>
          <a:xfrm>
            <a:off x="1015156" y="661613"/>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Observation: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0" name="object 4">
            <a:extLst>
              <a:ext uri="{FF2B5EF4-FFF2-40B4-BE49-F238E27FC236}">
                <a16:creationId xmlns:a16="http://schemas.microsoft.com/office/drawing/2014/main" id="{0B843A74-3A5B-4476-9115-21129D3D91A4}"/>
              </a:ext>
            </a:extLst>
          </p:cNvPr>
          <p:cNvSpPr txBox="1"/>
          <p:nvPr/>
        </p:nvSpPr>
        <p:spPr>
          <a:xfrm>
            <a:off x="1456507" y="5977150"/>
            <a:ext cx="15155091" cy="1617559"/>
          </a:xfrm>
          <a:prstGeom prst="rect">
            <a:avLst/>
          </a:prstGeom>
        </p:spPr>
        <p:txBody>
          <a:bodyPr vert="horz" wrap="square" lIns="0" tIns="12700" rIns="0" bIns="0" rtlCol="0">
            <a:spAutoFit/>
          </a:bodyPr>
          <a:lstStyle/>
          <a:p>
            <a:pPr marL="457200" indent="-457200" algn="l">
              <a:lnSpc>
                <a:spcPct val="150000"/>
              </a:lnSpc>
              <a:buFont typeface="+mj-lt"/>
              <a:buAutoNum type="arabicPeriod"/>
            </a:pPr>
            <a:r>
              <a:rPr lang="en-US" sz="2400" b="0" i="0">
                <a:effectLst/>
                <a:latin typeface="Tahoma" panose="020B0604030504040204" pitchFamily="34" charset="0"/>
                <a:ea typeface="Tahoma" panose="020B0604030504040204" pitchFamily="34" charset="0"/>
                <a:cs typeface="Tahoma" panose="020B0604030504040204" pitchFamily="34" charset="0"/>
              </a:rPr>
              <a:t>Are the accidents happening more in colder regions or hot regions ?</a:t>
            </a:r>
          </a:p>
          <a:p>
            <a:pPr marL="457200" indent="-457200" algn="l">
              <a:lnSpc>
                <a:spcPct val="150000"/>
              </a:lnSpc>
              <a:buFont typeface="+mj-lt"/>
              <a:buAutoNum type="arabicPeriod"/>
            </a:pPr>
            <a:r>
              <a:rPr lang="en-US" sz="2400" b="0" i="0">
                <a:effectLst/>
                <a:latin typeface="Tahoma" panose="020B0604030504040204" pitchFamily="34" charset="0"/>
                <a:ea typeface="Tahoma" panose="020B0604030504040204" pitchFamily="34" charset="0"/>
                <a:cs typeface="Tahoma" panose="020B0604030504040204" pitchFamily="34" charset="0"/>
              </a:rPr>
              <a:t>Does the visibility really leads to the higher severity of accidents ?</a:t>
            </a:r>
          </a:p>
          <a:p>
            <a:pPr marL="457200" indent="-457200" algn="l">
              <a:lnSpc>
                <a:spcPct val="150000"/>
              </a:lnSpc>
              <a:buFont typeface="+mj-lt"/>
              <a:buAutoNum type="arabicPeriod"/>
            </a:pPr>
            <a:r>
              <a:rPr lang="en-US" sz="2400" b="0" i="0">
                <a:effectLst/>
                <a:latin typeface="Tahoma" panose="020B0604030504040204" pitchFamily="34" charset="0"/>
                <a:ea typeface="Tahoma" panose="020B0604030504040204" pitchFamily="34" charset="0"/>
                <a:cs typeface="Tahoma" panose="020B0604030504040204" pitchFamily="34" charset="0"/>
              </a:rPr>
              <a:t>Is overall accidents rising by every year?</a:t>
            </a:r>
          </a:p>
        </p:txBody>
      </p:sp>
      <p:sp>
        <p:nvSpPr>
          <p:cNvPr id="11" name="object 4">
            <a:extLst>
              <a:ext uri="{FF2B5EF4-FFF2-40B4-BE49-F238E27FC236}">
                <a16:creationId xmlns:a16="http://schemas.microsoft.com/office/drawing/2014/main" id="{E26602E8-58F6-466E-8336-0940352FE55D}"/>
              </a:ext>
            </a:extLst>
          </p:cNvPr>
          <p:cNvSpPr txBox="1"/>
          <p:nvPr/>
        </p:nvSpPr>
        <p:spPr>
          <a:xfrm>
            <a:off x="1015156" y="4999399"/>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Questions:</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2" name="object 6">
            <a:extLst>
              <a:ext uri="{FF2B5EF4-FFF2-40B4-BE49-F238E27FC236}">
                <a16:creationId xmlns:a16="http://schemas.microsoft.com/office/drawing/2014/main" id="{85199048-A31C-48F0-A8E4-6A0F4F3E9C13}"/>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3" name="object 7">
            <a:extLst>
              <a:ext uri="{FF2B5EF4-FFF2-40B4-BE49-F238E27FC236}">
                <a16:creationId xmlns:a16="http://schemas.microsoft.com/office/drawing/2014/main" id="{60CB678F-4AC8-455D-ADE8-82037E871308}"/>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4" name="object 8">
            <a:extLst>
              <a:ext uri="{FF2B5EF4-FFF2-40B4-BE49-F238E27FC236}">
                <a16:creationId xmlns:a16="http://schemas.microsoft.com/office/drawing/2014/main" id="{E10C137B-B16A-460E-9F4D-EE4DEDE86F0C}"/>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3689418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3461" y="710046"/>
            <a:ext cx="8028355"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3" name="object 3"/>
          <p:cNvSpPr txBox="1"/>
          <p:nvPr/>
        </p:nvSpPr>
        <p:spPr>
          <a:xfrm>
            <a:off x="219891" y="81669"/>
            <a:ext cx="11407514" cy="628377"/>
          </a:xfrm>
          <a:prstGeom prst="rect">
            <a:avLst/>
          </a:prstGeom>
        </p:spPr>
        <p:txBody>
          <a:bodyPr vert="horz" wrap="square" lIns="0" tIns="12700" rIns="0" bIns="0" rtlCol="0">
            <a:spAutoFit/>
          </a:bodyPr>
          <a:lstStyle/>
          <a:p>
            <a:pPr algn="l"/>
            <a:r>
              <a:rPr lang="en-US" sz="4000" b="1" i="0">
                <a:effectLst/>
                <a:latin typeface="-apple-system"/>
              </a:rPr>
              <a:t>Correlation between numeric columns</a:t>
            </a:r>
          </a:p>
        </p:txBody>
      </p:sp>
      <p:pic>
        <p:nvPicPr>
          <p:cNvPr id="8196" name="Picture 4">
            <a:extLst>
              <a:ext uri="{FF2B5EF4-FFF2-40B4-BE49-F238E27FC236}">
                <a16:creationId xmlns:a16="http://schemas.microsoft.com/office/drawing/2014/main" id="{A5006020-70D8-4EB8-A11E-DC321DF58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847313"/>
            <a:ext cx="15672826" cy="937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359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3">
            <a:extLst>
              <a:ext uri="{FF2B5EF4-FFF2-40B4-BE49-F238E27FC236}">
                <a16:creationId xmlns:a16="http://schemas.microsoft.com/office/drawing/2014/main" id="{9EFEECE5-4937-4301-B3CE-A1D9EFA245BE}"/>
              </a:ext>
            </a:extLst>
          </p:cNvPr>
          <p:cNvSpPr/>
          <p:nvPr/>
        </p:nvSpPr>
        <p:spPr>
          <a:xfrm>
            <a:off x="0" y="0"/>
            <a:ext cx="18288000" cy="5934075"/>
          </a:xfrm>
          <a:custGeom>
            <a:avLst/>
            <a:gdLst/>
            <a:ahLst/>
            <a:cxnLst/>
            <a:rect l="l" t="t" r="r" b="b"/>
            <a:pathLst>
              <a:path w="18288000" h="5934075">
                <a:moveTo>
                  <a:pt x="18288000" y="5934075"/>
                </a:moveTo>
                <a:lnTo>
                  <a:pt x="0" y="5934075"/>
                </a:lnTo>
                <a:lnTo>
                  <a:pt x="0" y="0"/>
                </a:lnTo>
                <a:lnTo>
                  <a:pt x="18288000" y="0"/>
                </a:lnTo>
                <a:lnTo>
                  <a:pt x="18288000" y="5934075"/>
                </a:lnTo>
                <a:close/>
              </a:path>
            </a:pathLst>
          </a:custGeom>
          <a:solidFill>
            <a:srgbClr val="003B31"/>
          </a:solidFill>
        </p:spPr>
        <p:txBody>
          <a:bodyPr wrap="square" lIns="0" tIns="0" rIns="0" bIns="0" rtlCol="0"/>
          <a:lstStyle/>
          <a:p>
            <a:endParaRPr/>
          </a:p>
        </p:txBody>
      </p:sp>
      <p:sp>
        <p:nvSpPr>
          <p:cNvPr id="5" name="object 5"/>
          <p:cNvSpPr txBox="1">
            <a:spLocks noGrp="1"/>
          </p:cNvSpPr>
          <p:nvPr>
            <p:ph type="title"/>
          </p:nvPr>
        </p:nvSpPr>
        <p:spPr>
          <a:xfrm>
            <a:off x="827237" y="933413"/>
            <a:ext cx="5657850" cy="1244600"/>
          </a:xfrm>
          <a:prstGeom prst="rect">
            <a:avLst/>
          </a:prstGeom>
        </p:spPr>
        <p:txBody>
          <a:bodyPr vert="horz" wrap="square" lIns="0" tIns="13970" rIns="0" bIns="0" rtlCol="0">
            <a:spAutoFit/>
          </a:bodyPr>
          <a:lstStyle/>
          <a:p>
            <a:pPr marL="12700">
              <a:lnSpc>
                <a:spcPct val="100000"/>
              </a:lnSpc>
              <a:spcBef>
                <a:spcPts val="110"/>
              </a:spcBef>
            </a:pPr>
            <a:r>
              <a:rPr spc="440">
                <a:solidFill>
                  <a:srgbClr val="FFD93B"/>
                </a:solidFill>
              </a:rPr>
              <a:t>O</a:t>
            </a:r>
            <a:r>
              <a:rPr spc="165">
                <a:solidFill>
                  <a:srgbClr val="FFD93B"/>
                </a:solidFill>
              </a:rPr>
              <a:t>u</a:t>
            </a:r>
            <a:r>
              <a:rPr spc="225">
                <a:solidFill>
                  <a:srgbClr val="FFD93B"/>
                </a:solidFill>
              </a:rPr>
              <a:t>r</a:t>
            </a:r>
            <a:r>
              <a:rPr spc="-1270">
                <a:solidFill>
                  <a:srgbClr val="FFD93B"/>
                </a:solidFill>
              </a:rPr>
              <a:t> </a:t>
            </a:r>
            <a:r>
              <a:rPr spc="645">
                <a:solidFill>
                  <a:srgbClr val="FFD93B"/>
                </a:solidFill>
              </a:rPr>
              <a:t>T</a:t>
            </a:r>
            <a:r>
              <a:rPr spc="270">
                <a:solidFill>
                  <a:srgbClr val="FFD93B"/>
                </a:solidFill>
              </a:rPr>
              <a:t>e</a:t>
            </a:r>
            <a:r>
              <a:rPr spc="15">
                <a:solidFill>
                  <a:srgbClr val="FFD93B"/>
                </a:solidFill>
              </a:rPr>
              <a:t>a</a:t>
            </a:r>
            <a:r>
              <a:rPr spc="705">
                <a:solidFill>
                  <a:srgbClr val="FFD93B"/>
                </a:solidFill>
              </a:rPr>
              <a:t>m</a:t>
            </a:r>
          </a:p>
        </p:txBody>
      </p:sp>
      <p:sp>
        <p:nvSpPr>
          <p:cNvPr id="10" name="object 5">
            <a:extLst>
              <a:ext uri="{FF2B5EF4-FFF2-40B4-BE49-F238E27FC236}">
                <a16:creationId xmlns:a16="http://schemas.microsoft.com/office/drawing/2014/main" id="{16A67361-05BD-42F1-AD72-A8FAB8C34803}"/>
              </a:ext>
            </a:extLst>
          </p:cNvPr>
          <p:cNvSpPr txBox="1">
            <a:spLocks/>
          </p:cNvSpPr>
          <p:nvPr/>
        </p:nvSpPr>
        <p:spPr>
          <a:xfrm>
            <a:off x="3132287" y="2053146"/>
            <a:ext cx="3352800" cy="629660"/>
          </a:xfrm>
          <a:prstGeom prst="rect">
            <a:avLst/>
          </a:prstGeom>
        </p:spPr>
        <p:txBody>
          <a:bodyPr vert="horz" wrap="square" lIns="0" tIns="13970" rIns="0" bIns="0" rtlCol="0">
            <a:spAutoFit/>
          </a:bodyPr>
          <a:lstStyle>
            <a:lvl1pPr>
              <a:defRPr sz="8000" b="1" i="0">
                <a:solidFill>
                  <a:schemeClr val="tx1"/>
                </a:solidFill>
                <a:latin typeface="Tahoma"/>
                <a:ea typeface="+mj-ea"/>
                <a:cs typeface="Tahoma"/>
              </a:defRPr>
            </a:lvl1pPr>
          </a:lstStyle>
          <a:p>
            <a:pPr marL="12700">
              <a:spcBef>
                <a:spcPts val="110"/>
              </a:spcBef>
            </a:pPr>
            <a:r>
              <a:rPr lang="en-US" sz="4000" kern="0" spc="440">
                <a:solidFill>
                  <a:schemeClr val="bg1"/>
                </a:solidFill>
              </a:rPr>
              <a:t>Group 03</a:t>
            </a:r>
            <a:endParaRPr lang="en-US" sz="4000" kern="0" spc="705">
              <a:solidFill>
                <a:schemeClr val="bg1"/>
              </a:solidFill>
            </a:endParaRPr>
          </a:p>
        </p:txBody>
      </p:sp>
      <p:pic>
        <p:nvPicPr>
          <p:cNvPr id="2" name="object 2"/>
          <p:cNvPicPr/>
          <p:nvPr/>
        </p:nvPicPr>
        <p:blipFill>
          <a:blip r:embed="rId2" cstate="print">
            <a:extLst>
              <a:ext uri="{28A0092B-C50C-407E-A947-70E740481C1C}">
                <a14:useLocalDpi xmlns:a14="http://schemas.microsoft.com/office/drawing/2010/main" val="0"/>
              </a:ext>
            </a:extLst>
          </a:blip>
          <a:srcRect/>
          <a:stretch/>
        </p:blipFill>
        <p:spPr>
          <a:xfrm>
            <a:off x="4374415" y="4311120"/>
            <a:ext cx="2197808" cy="28594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object 3"/>
          <p:cNvPicPr/>
          <p:nvPr/>
        </p:nvPicPr>
        <p:blipFill>
          <a:blip r:embed="rId3">
            <a:extLst>
              <a:ext uri="{28A0092B-C50C-407E-A947-70E740481C1C}">
                <a14:useLocalDpi xmlns:a14="http://schemas.microsoft.com/office/drawing/2010/main" val="0"/>
              </a:ext>
            </a:extLst>
          </a:blip>
          <a:srcRect/>
          <a:stretch/>
        </p:blipFill>
        <p:spPr>
          <a:xfrm>
            <a:off x="1141539" y="4311120"/>
            <a:ext cx="2210820" cy="28404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object 4"/>
          <p:cNvPicPr/>
          <p:nvPr/>
        </p:nvPicPr>
        <p:blipFill>
          <a:blip r:embed="rId4">
            <a:extLst>
              <a:ext uri="{28A0092B-C50C-407E-A947-70E740481C1C}">
                <a14:useLocalDpi xmlns:a14="http://schemas.microsoft.com/office/drawing/2010/main" val="0"/>
              </a:ext>
            </a:extLst>
          </a:blip>
          <a:srcRect/>
          <a:stretch/>
        </p:blipFill>
        <p:spPr>
          <a:xfrm>
            <a:off x="7692780" y="4286875"/>
            <a:ext cx="2210820" cy="28404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object 6"/>
          <p:cNvSpPr txBox="1"/>
          <p:nvPr/>
        </p:nvSpPr>
        <p:spPr>
          <a:xfrm>
            <a:off x="1141539" y="7524590"/>
            <a:ext cx="2210819" cy="1099074"/>
          </a:xfrm>
          <a:prstGeom prst="rect">
            <a:avLst/>
          </a:prstGeom>
        </p:spPr>
        <p:txBody>
          <a:bodyPr vert="horz" wrap="square" lIns="0" tIns="200660" rIns="0" bIns="0" rtlCol="0">
            <a:spAutoFit/>
          </a:bodyPr>
          <a:lstStyle/>
          <a:p>
            <a:pPr algn="ctr">
              <a:spcBef>
                <a:spcPts val="1580"/>
              </a:spcBef>
            </a:pPr>
            <a:r>
              <a:rPr lang="en-US" sz="2500" b="1" spc="-80">
                <a:solidFill>
                  <a:srgbClr val="003B31"/>
                </a:solidFill>
                <a:latin typeface="Roboto"/>
                <a:cs typeface="Roboto"/>
              </a:rPr>
              <a:t>Hitarth Mehta</a:t>
            </a:r>
            <a:endParaRPr lang="en-US" sz="2500">
              <a:latin typeface="Roboto"/>
              <a:cs typeface="Roboto"/>
            </a:endParaRPr>
          </a:p>
          <a:p>
            <a:pPr algn="ctr">
              <a:spcBef>
                <a:spcPts val="1185"/>
              </a:spcBef>
            </a:pPr>
            <a:r>
              <a:rPr lang="en-US" sz="2000" spc="-20">
                <a:latin typeface="Roboto"/>
                <a:cs typeface="Roboto"/>
              </a:rPr>
              <a:t>W</a:t>
            </a:r>
            <a:r>
              <a:rPr lang="en-US" sz="2000" i="0">
                <a:effectLst/>
                <a:latin typeface="Segoe UI" panose="020B0502040204020203" pitchFamily="34" charset="0"/>
              </a:rPr>
              <a:t>0776103</a:t>
            </a:r>
          </a:p>
        </p:txBody>
      </p:sp>
      <p:sp>
        <p:nvSpPr>
          <p:cNvPr id="7" name="object 7"/>
          <p:cNvSpPr txBox="1"/>
          <p:nvPr/>
        </p:nvSpPr>
        <p:spPr>
          <a:xfrm>
            <a:off x="4409051" y="7549624"/>
            <a:ext cx="2081187" cy="1049005"/>
          </a:xfrm>
          <a:prstGeom prst="rect">
            <a:avLst/>
          </a:prstGeom>
        </p:spPr>
        <p:txBody>
          <a:bodyPr vert="horz" wrap="square" lIns="0" tIns="200660" rIns="0" bIns="0" rtlCol="0">
            <a:spAutoFit/>
          </a:bodyPr>
          <a:lstStyle/>
          <a:p>
            <a:pPr algn="ctr">
              <a:lnSpc>
                <a:spcPct val="100000"/>
              </a:lnSpc>
              <a:spcBef>
                <a:spcPts val="1580"/>
              </a:spcBef>
            </a:pPr>
            <a:r>
              <a:rPr lang="en-US" sz="2500" b="1" spc="-75">
                <a:solidFill>
                  <a:srgbClr val="003B31"/>
                </a:solidFill>
                <a:latin typeface="Roboto"/>
                <a:cs typeface="Roboto"/>
              </a:rPr>
              <a:t>Paramjit Singh</a:t>
            </a:r>
            <a:endParaRPr sz="2500">
              <a:latin typeface="Roboto"/>
              <a:cs typeface="Roboto"/>
            </a:endParaRPr>
          </a:p>
          <a:p>
            <a:pPr algn="ctr">
              <a:lnSpc>
                <a:spcPct val="100000"/>
              </a:lnSpc>
              <a:spcBef>
                <a:spcPts val="1185"/>
              </a:spcBef>
            </a:pPr>
            <a:r>
              <a:rPr lang="en-US" sz="2000" spc="10">
                <a:latin typeface="Segoe UI" panose="020B0502040204020203" pitchFamily="34" charset="0"/>
                <a:cs typeface="Segoe UI" panose="020B0502040204020203" pitchFamily="34" charset="0"/>
              </a:rPr>
              <a:t>W0784180</a:t>
            </a:r>
            <a:endParaRPr sz="2000">
              <a:latin typeface="Segoe UI" panose="020B0502040204020203" pitchFamily="34" charset="0"/>
              <a:cs typeface="Segoe UI" panose="020B0502040204020203" pitchFamily="34" charset="0"/>
            </a:endParaRPr>
          </a:p>
        </p:txBody>
      </p:sp>
      <p:sp>
        <p:nvSpPr>
          <p:cNvPr id="8" name="object 8"/>
          <p:cNvSpPr txBox="1"/>
          <p:nvPr/>
        </p:nvSpPr>
        <p:spPr>
          <a:xfrm>
            <a:off x="7692781" y="7543143"/>
            <a:ext cx="2210819" cy="1099074"/>
          </a:xfrm>
          <a:prstGeom prst="rect">
            <a:avLst/>
          </a:prstGeom>
        </p:spPr>
        <p:txBody>
          <a:bodyPr vert="horz" wrap="square" lIns="0" tIns="200660" rIns="0" bIns="0" rtlCol="0">
            <a:spAutoFit/>
          </a:bodyPr>
          <a:lstStyle/>
          <a:p>
            <a:pPr algn="ctr">
              <a:lnSpc>
                <a:spcPct val="100000"/>
              </a:lnSpc>
              <a:spcBef>
                <a:spcPts val="1580"/>
              </a:spcBef>
            </a:pPr>
            <a:r>
              <a:rPr lang="en-US" sz="2500" b="1" spc="-70">
                <a:solidFill>
                  <a:srgbClr val="003B31"/>
                </a:solidFill>
                <a:latin typeface="Roboto"/>
                <a:cs typeface="Roboto"/>
              </a:rPr>
              <a:t>Kulwinder Singh</a:t>
            </a:r>
            <a:endParaRPr sz="2500">
              <a:latin typeface="Roboto"/>
              <a:cs typeface="Roboto"/>
            </a:endParaRPr>
          </a:p>
          <a:p>
            <a:pPr algn="ctr">
              <a:spcBef>
                <a:spcPts val="1185"/>
              </a:spcBef>
            </a:pPr>
            <a:r>
              <a:rPr lang="en-US" sz="2000">
                <a:latin typeface="Segoe UI" panose="020B0502040204020203" pitchFamily="34" charset="0"/>
              </a:rPr>
              <a:t>W</a:t>
            </a:r>
            <a:r>
              <a:rPr lang="en-US" sz="2000" b="0" i="0">
                <a:effectLst/>
                <a:latin typeface="Segoe UI" panose="020B0502040204020203" pitchFamily="34" charset="0"/>
              </a:rPr>
              <a:t>0780590</a:t>
            </a:r>
          </a:p>
        </p:txBody>
      </p:sp>
      <p:pic>
        <p:nvPicPr>
          <p:cNvPr id="13" name="object 4">
            <a:extLst>
              <a:ext uri="{FF2B5EF4-FFF2-40B4-BE49-F238E27FC236}">
                <a16:creationId xmlns:a16="http://schemas.microsoft.com/office/drawing/2014/main" id="{B2D024DA-AC34-420A-B1D0-199C89691711}"/>
              </a:ext>
            </a:extLst>
          </p:cNvPr>
          <p:cNvPicPr/>
          <p:nvPr/>
        </p:nvPicPr>
        <p:blipFill>
          <a:blip r:embed="rId5">
            <a:extLst>
              <a:ext uri="{28A0092B-C50C-407E-A947-70E740481C1C}">
                <a14:useLocalDpi xmlns:a14="http://schemas.microsoft.com/office/drawing/2010/main" val="0"/>
              </a:ext>
            </a:extLst>
          </a:blip>
          <a:srcRect l="4149" r="4149"/>
          <a:stretch/>
        </p:blipFill>
        <p:spPr>
          <a:xfrm>
            <a:off x="11161590" y="4254214"/>
            <a:ext cx="2210820" cy="28404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object 8">
            <a:extLst>
              <a:ext uri="{FF2B5EF4-FFF2-40B4-BE49-F238E27FC236}">
                <a16:creationId xmlns:a16="http://schemas.microsoft.com/office/drawing/2014/main" id="{D53596DC-FF13-43F3-BAD2-38502702F951}"/>
              </a:ext>
            </a:extLst>
          </p:cNvPr>
          <p:cNvSpPr txBox="1"/>
          <p:nvPr/>
        </p:nvSpPr>
        <p:spPr>
          <a:xfrm>
            <a:off x="11234610" y="7551819"/>
            <a:ext cx="2252790" cy="1049005"/>
          </a:xfrm>
          <a:prstGeom prst="rect">
            <a:avLst/>
          </a:prstGeom>
        </p:spPr>
        <p:txBody>
          <a:bodyPr vert="horz" wrap="square" lIns="0" tIns="200660" rIns="0" bIns="0" rtlCol="0">
            <a:spAutoFit/>
          </a:bodyPr>
          <a:lstStyle/>
          <a:p>
            <a:pPr algn="ctr">
              <a:lnSpc>
                <a:spcPct val="100000"/>
              </a:lnSpc>
              <a:spcBef>
                <a:spcPts val="1580"/>
              </a:spcBef>
            </a:pPr>
            <a:r>
              <a:rPr lang="en-US" sz="2500" b="1" spc="10">
                <a:solidFill>
                  <a:srgbClr val="003B31"/>
                </a:solidFill>
                <a:latin typeface="Roboto"/>
                <a:cs typeface="Roboto"/>
              </a:rPr>
              <a:t>Janki Kothari</a:t>
            </a:r>
            <a:endParaRPr sz="2500">
              <a:latin typeface="Roboto"/>
              <a:cs typeface="Roboto"/>
            </a:endParaRPr>
          </a:p>
          <a:p>
            <a:pPr algn="ctr">
              <a:spcBef>
                <a:spcPts val="1185"/>
              </a:spcBef>
            </a:pPr>
            <a:r>
              <a:rPr lang="en-US" sz="2000">
                <a:latin typeface="Segoe UI" panose="020B0502040204020203" pitchFamily="34" charset="0"/>
              </a:rPr>
              <a:t>W0779738</a:t>
            </a:r>
          </a:p>
        </p:txBody>
      </p:sp>
      <p:pic>
        <p:nvPicPr>
          <p:cNvPr id="15" name="object 4">
            <a:extLst>
              <a:ext uri="{FF2B5EF4-FFF2-40B4-BE49-F238E27FC236}">
                <a16:creationId xmlns:a16="http://schemas.microsoft.com/office/drawing/2014/main" id="{4609B939-0553-4A16-ABDB-42E994131B11}"/>
              </a:ext>
            </a:extLst>
          </p:cNvPr>
          <p:cNvPicPr/>
          <p:nvPr/>
        </p:nvPicPr>
        <p:blipFill>
          <a:blip r:embed="rId6">
            <a:extLst>
              <a:ext uri="{28A0092B-C50C-407E-A947-70E740481C1C}">
                <a14:useLocalDpi xmlns:a14="http://schemas.microsoft.com/office/drawing/2010/main" val="0"/>
              </a:ext>
            </a:extLst>
          </a:blip>
          <a:srcRect t="36" b="36"/>
          <a:stretch/>
        </p:blipFill>
        <p:spPr>
          <a:xfrm>
            <a:off x="14630400" y="4220396"/>
            <a:ext cx="2210820" cy="28404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object 8">
            <a:extLst>
              <a:ext uri="{FF2B5EF4-FFF2-40B4-BE49-F238E27FC236}">
                <a16:creationId xmlns:a16="http://schemas.microsoft.com/office/drawing/2014/main" id="{B670651F-7D82-4B5A-8089-64B864A2B20C}"/>
              </a:ext>
            </a:extLst>
          </p:cNvPr>
          <p:cNvSpPr txBox="1"/>
          <p:nvPr/>
        </p:nvSpPr>
        <p:spPr>
          <a:xfrm>
            <a:off x="14545751" y="7524590"/>
            <a:ext cx="2523049" cy="1100301"/>
          </a:xfrm>
          <a:prstGeom prst="rect">
            <a:avLst/>
          </a:prstGeom>
        </p:spPr>
        <p:txBody>
          <a:bodyPr vert="horz" wrap="square" lIns="0" tIns="200660" rIns="0" bIns="0" rtlCol="0">
            <a:spAutoFit/>
          </a:bodyPr>
          <a:lstStyle/>
          <a:p>
            <a:pPr algn="ctr">
              <a:lnSpc>
                <a:spcPct val="100000"/>
              </a:lnSpc>
              <a:spcBef>
                <a:spcPts val="1580"/>
              </a:spcBef>
            </a:pPr>
            <a:r>
              <a:rPr lang="en-US" sz="2500" b="1" spc="10">
                <a:solidFill>
                  <a:srgbClr val="003B31"/>
                </a:solidFill>
                <a:latin typeface="Roboto"/>
              </a:rPr>
              <a:t>Carmen Vivine</a:t>
            </a:r>
          </a:p>
          <a:p>
            <a:pPr algn="ctr">
              <a:lnSpc>
                <a:spcPct val="100000"/>
              </a:lnSpc>
              <a:spcBef>
                <a:spcPts val="1580"/>
              </a:spcBef>
            </a:pPr>
            <a:r>
              <a:rPr lang="en-US" sz="2000">
                <a:latin typeface="Segoe UI" panose="020B0502040204020203" pitchFamily="34" charset="0"/>
              </a:rPr>
              <a:t>W0768108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56508" y="1485900"/>
            <a:ext cx="15155091" cy="3815468"/>
          </a:xfrm>
          <a:prstGeom prst="rect">
            <a:avLst/>
          </a:prstGeom>
        </p:spPr>
        <p:txBody>
          <a:bodyPr vert="horz" wrap="square" lIns="0" tIns="12700" rIns="0" bIns="0" rtlCol="0">
            <a:spAutoFit/>
          </a:bodyPr>
          <a:lstStyle/>
          <a:p>
            <a:pPr algn="l">
              <a:lnSpc>
                <a:spcPct val="150000"/>
              </a:lnSpc>
            </a:pPr>
            <a:r>
              <a:rPr lang="en-US" sz="2400" b="1" i="0">
                <a:effectLst/>
                <a:latin typeface="Tahoma" panose="020B0604030504040204" pitchFamily="34" charset="0"/>
                <a:ea typeface="Tahoma" panose="020B0604030504040204" pitchFamily="34" charset="0"/>
                <a:cs typeface="Tahoma" panose="020B0604030504040204" pitchFamily="34" charset="0"/>
              </a:rPr>
              <a:t>The value of ρ</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0.7 to 0.9 positive or negative indicates a strong correlation. 0.5 to 0.7 positive or negative indicates a moderate correlation. 0.3 to 0.5 positive or negative indicates a weak correlation. 0 to 0.3 positive or negative indicates a negligible correlation.</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Looks like few columns from the data is having positive linear correlation.</a:t>
            </a:r>
          </a:p>
          <a:p>
            <a:pPr marL="457200" indent="-4572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Here Turning loop is having no correlation because whole column is NA.(So we can remove it from the dataset while doing Cleanup)</a:t>
            </a:r>
          </a:p>
        </p:txBody>
      </p:sp>
      <p:sp>
        <p:nvSpPr>
          <p:cNvPr id="5" name="object 5"/>
          <p:cNvSpPr txBox="1"/>
          <p:nvPr/>
        </p:nvSpPr>
        <p:spPr>
          <a:xfrm>
            <a:off x="16935659" y="825942"/>
            <a:ext cx="337185" cy="299720"/>
          </a:xfrm>
          <a:prstGeom prst="rect">
            <a:avLst/>
          </a:prstGeom>
        </p:spPr>
        <p:txBody>
          <a:bodyPr vert="horz" wrap="square" lIns="0" tIns="12065" rIns="0" bIns="0" rtlCol="0">
            <a:spAutoFit/>
          </a:bodyPr>
          <a:lstStyle/>
          <a:p>
            <a:pPr marL="12700">
              <a:lnSpc>
                <a:spcPct val="100000"/>
              </a:lnSpc>
              <a:spcBef>
                <a:spcPts val="95"/>
              </a:spcBef>
            </a:pPr>
            <a:r>
              <a:rPr sz="1800" b="1" spc="315">
                <a:latin typeface="Arial"/>
                <a:cs typeface="Arial"/>
              </a:rPr>
              <a:t>0</a:t>
            </a:r>
            <a:r>
              <a:rPr sz="1800" b="1" spc="125">
                <a:latin typeface="Arial"/>
                <a:cs typeface="Arial"/>
              </a:rPr>
              <a:t>8</a:t>
            </a:r>
            <a:endParaRPr sz="1800">
              <a:latin typeface="Arial"/>
              <a:cs typeface="Arial"/>
            </a:endParaRPr>
          </a:p>
        </p:txBody>
      </p:sp>
      <p:sp>
        <p:nvSpPr>
          <p:cNvPr id="9" name="object 4">
            <a:extLst>
              <a:ext uri="{FF2B5EF4-FFF2-40B4-BE49-F238E27FC236}">
                <a16:creationId xmlns:a16="http://schemas.microsoft.com/office/drawing/2014/main" id="{60EBCDB2-9F9A-4283-AE9E-98A046B439FF}"/>
              </a:ext>
            </a:extLst>
          </p:cNvPr>
          <p:cNvSpPr txBox="1"/>
          <p:nvPr/>
        </p:nvSpPr>
        <p:spPr>
          <a:xfrm>
            <a:off x="1015156" y="661613"/>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Observation: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0" name="object 4">
            <a:extLst>
              <a:ext uri="{FF2B5EF4-FFF2-40B4-BE49-F238E27FC236}">
                <a16:creationId xmlns:a16="http://schemas.microsoft.com/office/drawing/2014/main" id="{0B843A74-3A5B-4476-9115-21129D3D91A4}"/>
              </a:ext>
            </a:extLst>
          </p:cNvPr>
          <p:cNvSpPr txBox="1"/>
          <p:nvPr/>
        </p:nvSpPr>
        <p:spPr>
          <a:xfrm>
            <a:off x="1456507" y="6745630"/>
            <a:ext cx="15155091" cy="1045479"/>
          </a:xfrm>
          <a:prstGeom prst="rect">
            <a:avLst/>
          </a:prstGeom>
        </p:spPr>
        <p:txBody>
          <a:bodyPr vert="horz" wrap="square" lIns="0" tIns="12700" rIns="0" bIns="0" rtlCol="0">
            <a:spAutoFit/>
          </a:bodyPr>
          <a:lstStyle/>
          <a:p>
            <a:pPr marL="457200" indent="-457200" algn="l">
              <a:lnSpc>
                <a:spcPct val="150000"/>
              </a:lnSpc>
              <a:buFont typeface="+mj-lt"/>
              <a:buAutoNum type="arabicPeriod"/>
            </a:pPr>
            <a:r>
              <a:rPr lang="en-US" sz="2400" b="0" i="0">
                <a:effectLst/>
                <a:latin typeface="Tahoma" panose="020B0604030504040204" pitchFamily="34" charset="0"/>
                <a:ea typeface="Tahoma" panose="020B0604030504040204" pitchFamily="34" charset="0"/>
                <a:cs typeface="Tahoma" panose="020B0604030504040204" pitchFamily="34" charset="0"/>
              </a:rPr>
              <a:t>How many accident records having bump in the road nearby?</a:t>
            </a:r>
          </a:p>
          <a:p>
            <a:pPr marL="457200" indent="-457200" algn="l">
              <a:lnSpc>
                <a:spcPct val="150000"/>
              </a:lnSpc>
              <a:buFont typeface="+mj-lt"/>
              <a:buAutoNum type="arabicPeriod"/>
            </a:pPr>
            <a:r>
              <a:rPr lang="en-US" sz="2400" b="0" i="0">
                <a:effectLst/>
                <a:latin typeface="Tahoma" panose="020B0604030504040204" pitchFamily="34" charset="0"/>
                <a:ea typeface="Tahoma" panose="020B0604030504040204" pitchFamily="34" charset="0"/>
                <a:cs typeface="Tahoma" panose="020B0604030504040204" pitchFamily="34" charset="0"/>
              </a:rPr>
              <a:t>How many accident records having </a:t>
            </a:r>
            <a:r>
              <a:rPr lang="en-US" sz="2400" b="0" i="0" err="1">
                <a:effectLst/>
                <a:latin typeface="Tahoma" panose="020B0604030504040204" pitchFamily="34" charset="0"/>
                <a:ea typeface="Tahoma" panose="020B0604030504040204" pitchFamily="34" charset="0"/>
                <a:cs typeface="Tahoma" panose="020B0604030504040204" pitchFamily="34" charset="0"/>
              </a:rPr>
              <a:t>traffic_Signal</a:t>
            </a:r>
            <a:r>
              <a:rPr lang="en-US" sz="2400" b="0" i="0">
                <a:effectLst/>
                <a:latin typeface="Tahoma" panose="020B0604030504040204" pitchFamily="34" charset="0"/>
                <a:ea typeface="Tahoma" panose="020B0604030504040204" pitchFamily="34" charset="0"/>
                <a:cs typeface="Tahoma" panose="020B0604030504040204" pitchFamily="34" charset="0"/>
              </a:rPr>
              <a:t> on the road nearby?</a:t>
            </a:r>
          </a:p>
        </p:txBody>
      </p:sp>
      <p:sp>
        <p:nvSpPr>
          <p:cNvPr id="11" name="object 4">
            <a:extLst>
              <a:ext uri="{FF2B5EF4-FFF2-40B4-BE49-F238E27FC236}">
                <a16:creationId xmlns:a16="http://schemas.microsoft.com/office/drawing/2014/main" id="{E26602E8-58F6-466E-8336-0940352FE55D}"/>
              </a:ext>
            </a:extLst>
          </p:cNvPr>
          <p:cNvSpPr txBox="1"/>
          <p:nvPr/>
        </p:nvSpPr>
        <p:spPr>
          <a:xfrm>
            <a:off x="1015156" y="5861294"/>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Questions:</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7" name="object 6">
            <a:extLst>
              <a:ext uri="{FF2B5EF4-FFF2-40B4-BE49-F238E27FC236}">
                <a16:creationId xmlns:a16="http://schemas.microsoft.com/office/drawing/2014/main" id="{6DEFD774-0139-4C5F-A484-C35D11F69B5C}"/>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8" name="object 7">
            <a:extLst>
              <a:ext uri="{FF2B5EF4-FFF2-40B4-BE49-F238E27FC236}">
                <a16:creationId xmlns:a16="http://schemas.microsoft.com/office/drawing/2014/main" id="{23662F3D-84EF-4A40-A006-657C845A606A}"/>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2" name="object 8">
            <a:extLst>
              <a:ext uri="{FF2B5EF4-FFF2-40B4-BE49-F238E27FC236}">
                <a16:creationId xmlns:a16="http://schemas.microsoft.com/office/drawing/2014/main" id="{7BA74211-B54E-40B9-A933-10CC16A42C0B}"/>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682359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8655686"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3" name="object 3"/>
          <p:cNvSpPr txBox="1"/>
          <p:nvPr/>
        </p:nvSpPr>
        <p:spPr>
          <a:xfrm>
            <a:off x="228601" y="742713"/>
            <a:ext cx="8915400" cy="628377"/>
          </a:xfrm>
          <a:prstGeom prst="rect">
            <a:avLst/>
          </a:prstGeom>
        </p:spPr>
        <p:txBody>
          <a:bodyPr vert="horz" wrap="square" lIns="0" tIns="12700" rIns="0" bIns="0" rtlCol="0">
            <a:spAutoFit/>
          </a:bodyPr>
          <a:lstStyle/>
          <a:p>
            <a:pPr marL="12700">
              <a:lnSpc>
                <a:spcPct val="100000"/>
              </a:lnSpc>
              <a:spcBef>
                <a:spcPts val="100"/>
              </a:spcBef>
            </a:pPr>
            <a:r>
              <a:rPr lang="en-US" sz="4000" b="1">
                <a:latin typeface="Tahoma"/>
                <a:cs typeface="Tahoma"/>
              </a:rPr>
              <a:t>Count of Unique values in Dataset</a:t>
            </a:r>
            <a:endParaRPr sz="4000">
              <a:latin typeface="Tahoma"/>
              <a:cs typeface="Tahoma"/>
            </a:endParaRPr>
          </a:p>
        </p:txBody>
      </p:sp>
      <p:pic>
        <p:nvPicPr>
          <p:cNvPr id="16" name="Picture 15">
            <a:extLst>
              <a:ext uri="{FF2B5EF4-FFF2-40B4-BE49-F238E27FC236}">
                <a16:creationId xmlns:a16="http://schemas.microsoft.com/office/drawing/2014/main" id="{9DA73741-0D3B-4DE2-BD99-29E35955846E}"/>
              </a:ext>
            </a:extLst>
          </p:cNvPr>
          <p:cNvPicPr>
            <a:picLocks noChangeAspect="1"/>
          </p:cNvPicPr>
          <p:nvPr/>
        </p:nvPicPr>
        <p:blipFill>
          <a:blip r:embed="rId2"/>
          <a:stretch>
            <a:fillRect/>
          </a:stretch>
        </p:blipFill>
        <p:spPr>
          <a:xfrm>
            <a:off x="2501265" y="2134460"/>
            <a:ext cx="4724400" cy="6747203"/>
          </a:xfrm>
          <a:prstGeom prst="rect">
            <a:avLst/>
          </a:prstGeom>
        </p:spPr>
      </p:pic>
      <p:pic>
        <p:nvPicPr>
          <p:cNvPr id="18" name="Picture 17">
            <a:extLst>
              <a:ext uri="{FF2B5EF4-FFF2-40B4-BE49-F238E27FC236}">
                <a16:creationId xmlns:a16="http://schemas.microsoft.com/office/drawing/2014/main" id="{F301A5BF-41C0-4124-9CCF-32E258AD2604}"/>
              </a:ext>
            </a:extLst>
          </p:cNvPr>
          <p:cNvPicPr>
            <a:picLocks noChangeAspect="1"/>
          </p:cNvPicPr>
          <p:nvPr/>
        </p:nvPicPr>
        <p:blipFill>
          <a:blip r:embed="rId3"/>
          <a:stretch>
            <a:fillRect/>
          </a:stretch>
        </p:blipFill>
        <p:spPr>
          <a:xfrm>
            <a:off x="9144000" y="2171700"/>
            <a:ext cx="5029200" cy="6747203"/>
          </a:xfrm>
          <a:prstGeom prst="rect">
            <a:avLst/>
          </a:prstGeom>
        </p:spPr>
      </p:pic>
      <p:sp>
        <p:nvSpPr>
          <p:cNvPr id="10" name="object 6">
            <a:extLst>
              <a:ext uri="{FF2B5EF4-FFF2-40B4-BE49-F238E27FC236}">
                <a16:creationId xmlns:a16="http://schemas.microsoft.com/office/drawing/2014/main" id="{2E07B7C5-C941-4FCA-BDBF-B9EDF63A9356}"/>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1" name="object 7">
            <a:extLst>
              <a:ext uri="{FF2B5EF4-FFF2-40B4-BE49-F238E27FC236}">
                <a16:creationId xmlns:a16="http://schemas.microsoft.com/office/drawing/2014/main" id="{C491E8AE-BCAD-4ED4-893E-E3E21D1F359B}"/>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2" name="object 8">
            <a:extLst>
              <a:ext uri="{FF2B5EF4-FFF2-40B4-BE49-F238E27FC236}">
                <a16:creationId xmlns:a16="http://schemas.microsoft.com/office/drawing/2014/main" id="{0EE2D5E8-8396-41E0-BF94-AA980E5A735F}"/>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3479734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12084686"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3" name="object 3"/>
          <p:cNvSpPr txBox="1"/>
          <p:nvPr/>
        </p:nvSpPr>
        <p:spPr>
          <a:xfrm>
            <a:off x="228600" y="647700"/>
            <a:ext cx="12649199" cy="628377"/>
          </a:xfrm>
          <a:prstGeom prst="rect">
            <a:avLst/>
          </a:prstGeom>
        </p:spPr>
        <p:txBody>
          <a:bodyPr vert="horz" wrap="square" lIns="0" tIns="12700" rIns="0" bIns="0" rtlCol="0">
            <a:spAutoFit/>
          </a:bodyPr>
          <a:lstStyle/>
          <a:p>
            <a:pPr marL="12700">
              <a:lnSpc>
                <a:spcPct val="100000"/>
              </a:lnSpc>
              <a:spcBef>
                <a:spcPts val="100"/>
              </a:spcBef>
            </a:pPr>
            <a:r>
              <a:rPr lang="en-US" sz="4000" b="1">
                <a:latin typeface="Tahoma"/>
                <a:cs typeface="Tahoma"/>
              </a:rPr>
              <a:t>Accidents count in different Weather conditions</a:t>
            </a:r>
            <a:endParaRPr sz="4000">
              <a:latin typeface="Tahoma"/>
              <a:cs typeface="Tahoma"/>
            </a:endParaRPr>
          </a:p>
        </p:txBody>
      </p:sp>
      <p:pic>
        <p:nvPicPr>
          <p:cNvPr id="14" name="Picture 13">
            <a:extLst>
              <a:ext uri="{FF2B5EF4-FFF2-40B4-BE49-F238E27FC236}">
                <a16:creationId xmlns:a16="http://schemas.microsoft.com/office/drawing/2014/main" id="{68197BED-5D4A-423B-9B14-5917284D4D6D}"/>
              </a:ext>
            </a:extLst>
          </p:cNvPr>
          <p:cNvPicPr>
            <a:picLocks noChangeAspect="1"/>
          </p:cNvPicPr>
          <p:nvPr/>
        </p:nvPicPr>
        <p:blipFill>
          <a:blip r:embed="rId2"/>
          <a:stretch>
            <a:fillRect/>
          </a:stretch>
        </p:blipFill>
        <p:spPr>
          <a:xfrm>
            <a:off x="123516" y="1841146"/>
            <a:ext cx="4600884" cy="7260602"/>
          </a:xfrm>
          <a:prstGeom prst="rect">
            <a:avLst/>
          </a:prstGeom>
          <a:ln w="9525">
            <a:solidFill>
              <a:schemeClr val="tx1"/>
            </a:solidFill>
          </a:ln>
        </p:spPr>
      </p:pic>
      <p:pic>
        <p:nvPicPr>
          <p:cNvPr id="17" name="Picture 16">
            <a:extLst>
              <a:ext uri="{FF2B5EF4-FFF2-40B4-BE49-F238E27FC236}">
                <a16:creationId xmlns:a16="http://schemas.microsoft.com/office/drawing/2014/main" id="{AFB6444B-525A-4F93-9AD7-2CE0391D2286}"/>
              </a:ext>
            </a:extLst>
          </p:cNvPr>
          <p:cNvPicPr>
            <a:picLocks noChangeAspect="1"/>
          </p:cNvPicPr>
          <p:nvPr/>
        </p:nvPicPr>
        <p:blipFill>
          <a:blip r:embed="rId3"/>
          <a:stretch>
            <a:fillRect/>
          </a:stretch>
        </p:blipFill>
        <p:spPr>
          <a:xfrm>
            <a:off x="4800600" y="1841146"/>
            <a:ext cx="4238364" cy="7255841"/>
          </a:xfrm>
          <a:prstGeom prst="rect">
            <a:avLst/>
          </a:prstGeom>
          <a:ln w="9525">
            <a:solidFill>
              <a:schemeClr val="tx1"/>
            </a:solidFill>
          </a:ln>
        </p:spPr>
      </p:pic>
      <p:pic>
        <p:nvPicPr>
          <p:cNvPr id="22" name="Picture 21">
            <a:extLst>
              <a:ext uri="{FF2B5EF4-FFF2-40B4-BE49-F238E27FC236}">
                <a16:creationId xmlns:a16="http://schemas.microsoft.com/office/drawing/2014/main" id="{8BF27BC7-3DC2-4183-9638-695D296B2B32}"/>
              </a:ext>
            </a:extLst>
          </p:cNvPr>
          <p:cNvPicPr>
            <a:picLocks noChangeAspect="1"/>
          </p:cNvPicPr>
          <p:nvPr/>
        </p:nvPicPr>
        <p:blipFill>
          <a:blip r:embed="rId4"/>
          <a:stretch>
            <a:fillRect/>
          </a:stretch>
        </p:blipFill>
        <p:spPr>
          <a:xfrm>
            <a:off x="9128116" y="1836385"/>
            <a:ext cx="4215513" cy="7260602"/>
          </a:xfrm>
          <a:prstGeom prst="rect">
            <a:avLst/>
          </a:prstGeom>
          <a:ln w="9525">
            <a:solidFill>
              <a:schemeClr val="tx1"/>
            </a:solidFill>
          </a:ln>
        </p:spPr>
      </p:pic>
      <p:pic>
        <p:nvPicPr>
          <p:cNvPr id="24" name="Picture 23">
            <a:extLst>
              <a:ext uri="{FF2B5EF4-FFF2-40B4-BE49-F238E27FC236}">
                <a16:creationId xmlns:a16="http://schemas.microsoft.com/office/drawing/2014/main" id="{30C517B5-4165-4C78-B6F2-BDF56F96A1F4}"/>
              </a:ext>
            </a:extLst>
          </p:cNvPr>
          <p:cNvPicPr>
            <a:picLocks noChangeAspect="1"/>
          </p:cNvPicPr>
          <p:nvPr/>
        </p:nvPicPr>
        <p:blipFill>
          <a:blip r:embed="rId5"/>
          <a:stretch>
            <a:fillRect/>
          </a:stretch>
        </p:blipFill>
        <p:spPr>
          <a:xfrm>
            <a:off x="13473162" y="1836384"/>
            <a:ext cx="4510038" cy="3688115"/>
          </a:xfrm>
          <a:prstGeom prst="rect">
            <a:avLst/>
          </a:prstGeom>
          <a:ln w="9525">
            <a:solidFill>
              <a:schemeClr val="tx1"/>
            </a:solidFill>
          </a:ln>
        </p:spPr>
      </p:pic>
      <p:sp>
        <p:nvSpPr>
          <p:cNvPr id="12" name="object 6">
            <a:extLst>
              <a:ext uri="{FF2B5EF4-FFF2-40B4-BE49-F238E27FC236}">
                <a16:creationId xmlns:a16="http://schemas.microsoft.com/office/drawing/2014/main" id="{EDE7C5CB-6BD5-41FD-A485-BD49D2339BF2}"/>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3" name="object 7">
            <a:extLst>
              <a:ext uri="{FF2B5EF4-FFF2-40B4-BE49-F238E27FC236}">
                <a16:creationId xmlns:a16="http://schemas.microsoft.com/office/drawing/2014/main" id="{67E89F9C-22DB-4306-B40F-9E9EADFB2B25}"/>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6FDCE5F4-9515-4300-B69C-214219FEAC53}"/>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561071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56508" y="1485900"/>
            <a:ext cx="15155091" cy="2153475"/>
          </a:xfrm>
          <a:prstGeom prst="rect">
            <a:avLst/>
          </a:prstGeom>
        </p:spPr>
        <p:txBody>
          <a:bodyPr vert="horz" wrap="square" lIns="0" tIns="12700" rIns="0" bIns="0" rtlCol="0">
            <a:spAutoFit/>
          </a:bodyPr>
          <a:lstStyle/>
          <a:p>
            <a:pPr marL="342900" indent="-3429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A little less then half of the Weather conditions have less then 10 accident records in this huge dataset. </a:t>
            </a:r>
          </a:p>
          <a:p>
            <a:pPr marL="342900" indent="-342900" algn="l">
              <a:lnSpc>
                <a:spcPct val="150000"/>
              </a:lnSpc>
              <a:buFont typeface="Arial" panose="020B0604020202020204" pitchFamily="34" charset="0"/>
              <a:buChar char="•"/>
            </a:pPr>
            <a:r>
              <a:rPr lang="en-US" sz="2400">
                <a:latin typeface="Tahoma" panose="020B0604030504040204" pitchFamily="34" charset="0"/>
                <a:ea typeface="Tahoma" panose="020B0604030504040204" pitchFamily="34" charset="0"/>
                <a:cs typeface="Tahoma" panose="020B0604030504040204" pitchFamily="34" charset="0"/>
              </a:rPr>
              <a:t>If the count these </a:t>
            </a:r>
            <a:r>
              <a:rPr lang="en-US" sz="2400" b="0" i="0">
                <a:effectLst/>
                <a:latin typeface="Tahoma" panose="020B0604030504040204" pitchFamily="34" charset="0"/>
                <a:ea typeface="Tahoma" panose="020B0604030504040204" pitchFamily="34" charset="0"/>
                <a:cs typeface="Tahoma" panose="020B0604030504040204" pitchFamily="34" charset="0"/>
              </a:rPr>
              <a:t>observations are not of severe accidents, then we can drop those records to have a better picture of dataset.</a:t>
            </a:r>
          </a:p>
          <a:p>
            <a:pPr marL="342900" indent="-342900" algn="l">
              <a:lnSpc>
                <a:spcPct val="150000"/>
              </a:lnSpc>
              <a:buFont typeface="Arial" panose="020B0604020202020204" pitchFamily="34" charset="0"/>
              <a:buChar char="•"/>
            </a:pPr>
            <a:endParaRPr lang="en-US" sz="2400" b="0" i="0">
              <a:effectLst/>
              <a:latin typeface="Tahoma" panose="020B0604030504040204" pitchFamily="34" charset="0"/>
              <a:ea typeface="Tahoma" panose="020B0604030504040204" pitchFamily="34" charset="0"/>
              <a:cs typeface="Tahoma" panose="020B0604030504040204" pitchFamily="34" charset="0"/>
            </a:endParaRPr>
          </a:p>
        </p:txBody>
      </p:sp>
      <p:sp>
        <p:nvSpPr>
          <p:cNvPr id="9" name="object 4">
            <a:extLst>
              <a:ext uri="{FF2B5EF4-FFF2-40B4-BE49-F238E27FC236}">
                <a16:creationId xmlns:a16="http://schemas.microsoft.com/office/drawing/2014/main" id="{60EBCDB2-9F9A-4283-AE9E-98A046B439FF}"/>
              </a:ext>
            </a:extLst>
          </p:cNvPr>
          <p:cNvSpPr txBox="1"/>
          <p:nvPr/>
        </p:nvSpPr>
        <p:spPr>
          <a:xfrm>
            <a:off x="1015156" y="661613"/>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Observation: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0" name="object 4">
            <a:extLst>
              <a:ext uri="{FF2B5EF4-FFF2-40B4-BE49-F238E27FC236}">
                <a16:creationId xmlns:a16="http://schemas.microsoft.com/office/drawing/2014/main" id="{0B843A74-3A5B-4476-9115-21129D3D91A4}"/>
              </a:ext>
            </a:extLst>
          </p:cNvPr>
          <p:cNvSpPr txBox="1"/>
          <p:nvPr/>
        </p:nvSpPr>
        <p:spPr>
          <a:xfrm>
            <a:off x="1456507" y="5977150"/>
            <a:ext cx="15155091" cy="491481"/>
          </a:xfrm>
          <a:prstGeom prst="rect">
            <a:avLst/>
          </a:prstGeom>
        </p:spPr>
        <p:txBody>
          <a:bodyPr vert="horz" wrap="square" lIns="0" tIns="12700" rIns="0" bIns="0" rtlCol="0">
            <a:spAutoFit/>
          </a:bodyPr>
          <a:lstStyle/>
          <a:p>
            <a:pPr marL="457200" indent="-457200" algn="l">
              <a:lnSpc>
                <a:spcPct val="150000"/>
              </a:lnSpc>
              <a:buFont typeface="+mj-lt"/>
              <a:buAutoNum type="arabicPeriod"/>
            </a:pPr>
            <a:r>
              <a:rPr lang="en-US" sz="2400">
                <a:latin typeface="Tahoma" panose="020B0604030504040204" pitchFamily="34" charset="0"/>
                <a:ea typeface="Tahoma" panose="020B0604030504040204" pitchFamily="34" charset="0"/>
                <a:cs typeface="Tahoma" panose="020B0604030504040204" pitchFamily="34" charset="0"/>
              </a:rPr>
              <a:t>Which top 5 five weather conditions is having the higher severity accidents count.</a:t>
            </a:r>
            <a:endParaRPr lang="en-US" sz="2400" b="0" i="0">
              <a:effectLst/>
              <a:latin typeface="Tahoma" panose="020B0604030504040204" pitchFamily="34" charset="0"/>
              <a:ea typeface="Tahoma" panose="020B0604030504040204" pitchFamily="34" charset="0"/>
              <a:cs typeface="Tahoma" panose="020B0604030504040204" pitchFamily="34" charset="0"/>
            </a:endParaRPr>
          </a:p>
        </p:txBody>
      </p:sp>
      <p:sp>
        <p:nvSpPr>
          <p:cNvPr id="11" name="object 4">
            <a:extLst>
              <a:ext uri="{FF2B5EF4-FFF2-40B4-BE49-F238E27FC236}">
                <a16:creationId xmlns:a16="http://schemas.microsoft.com/office/drawing/2014/main" id="{E26602E8-58F6-466E-8336-0940352FE55D}"/>
              </a:ext>
            </a:extLst>
          </p:cNvPr>
          <p:cNvSpPr txBox="1"/>
          <p:nvPr/>
        </p:nvSpPr>
        <p:spPr>
          <a:xfrm>
            <a:off x="1015156" y="4999399"/>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Questions:</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2" name="object 6">
            <a:extLst>
              <a:ext uri="{FF2B5EF4-FFF2-40B4-BE49-F238E27FC236}">
                <a16:creationId xmlns:a16="http://schemas.microsoft.com/office/drawing/2014/main" id="{3C3D3224-AA36-43D8-B540-455523F8C923}"/>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3" name="object 7">
            <a:extLst>
              <a:ext uri="{FF2B5EF4-FFF2-40B4-BE49-F238E27FC236}">
                <a16:creationId xmlns:a16="http://schemas.microsoft.com/office/drawing/2014/main" id="{C47CE95B-2FF4-464B-848B-9A26D7F00EA3}"/>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4" name="object 8">
            <a:extLst>
              <a:ext uri="{FF2B5EF4-FFF2-40B4-BE49-F238E27FC236}">
                <a16:creationId xmlns:a16="http://schemas.microsoft.com/office/drawing/2014/main" id="{24DBED6E-C7AB-467E-A788-D95724D1D8C7}"/>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1653337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5334000"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3" name="object 3"/>
          <p:cNvSpPr txBox="1"/>
          <p:nvPr/>
        </p:nvSpPr>
        <p:spPr>
          <a:xfrm>
            <a:off x="228601" y="647700"/>
            <a:ext cx="5334000" cy="628377"/>
          </a:xfrm>
          <a:prstGeom prst="rect">
            <a:avLst/>
          </a:prstGeom>
        </p:spPr>
        <p:txBody>
          <a:bodyPr vert="horz" wrap="square" lIns="0" tIns="12700" rIns="0" bIns="0" rtlCol="0">
            <a:spAutoFit/>
          </a:bodyPr>
          <a:lstStyle/>
          <a:p>
            <a:pPr marL="12700">
              <a:lnSpc>
                <a:spcPct val="100000"/>
              </a:lnSpc>
              <a:spcBef>
                <a:spcPts val="100"/>
              </a:spcBef>
            </a:pPr>
            <a:r>
              <a:rPr lang="en-US" sz="4000" b="1">
                <a:latin typeface="Tahoma"/>
                <a:cs typeface="Tahoma"/>
              </a:rPr>
              <a:t>State wise Accidents</a:t>
            </a:r>
            <a:endParaRPr sz="4000">
              <a:latin typeface="Tahoma"/>
              <a:cs typeface="Tahoma"/>
            </a:endParaRPr>
          </a:p>
        </p:txBody>
      </p:sp>
      <p:pic>
        <p:nvPicPr>
          <p:cNvPr id="10" name="Picture 9">
            <a:extLst>
              <a:ext uri="{FF2B5EF4-FFF2-40B4-BE49-F238E27FC236}">
                <a16:creationId xmlns:a16="http://schemas.microsoft.com/office/drawing/2014/main" id="{59F1233B-FB91-4802-BC43-1D5AFEEB1D18}"/>
              </a:ext>
            </a:extLst>
          </p:cNvPr>
          <p:cNvPicPr>
            <a:picLocks noChangeAspect="1"/>
          </p:cNvPicPr>
          <p:nvPr/>
        </p:nvPicPr>
        <p:blipFill>
          <a:blip r:embed="rId2"/>
          <a:stretch>
            <a:fillRect/>
          </a:stretch>
        </p:blipFill>
        <p:spPr>
          <a:xfrm>
            <a:off x="533400" y="1864993"/>
            <a:ext cx="17290356" cy="6905626"/>
          </a:xfrm>
          <a:prstGeom prst="rect">
            <a:avLst/>
          </a:prstGeom>
        </p:spPr>
      </p:pic>
      <p:sp>
        <p:nvSpPr>
          <p:cNvPr id="9" name="object 6">
            <a:extLst>
              <a:ext uri="{FF2B5EF4-FFF2-40B4-BE49-F238E27FC236}">
                <a16:creationId xmlns:a16="http://schemas.microsoft.com/office/drawing/2014/main" id="{507209CF-DB89-4680-A469-58BA8F55924C}"/>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1" name="object 7">
            <a:extLst>
              <a:ext uri="{FF2B5EF4-FFF2-40B4-BE49-F238E27FC236}">
                <a16:creationId xmlns:a16="http://schemas.microsoft.com/office/drawing/2014/main" id="{E0231CD5-85FE-467A-9493-BD80DDE4891B}"/>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2" name="object 8">
            <a:extLst>
              <a:ext uri="{FF2B5EF4-FFF2-40B4-BE49-F238E27FC236}">
                <a16:creationId xmlns:a16="http://schemas.microsoft.com/office/drawing/2014/main" id="{3A6F6685-5CDE-4260-B21C-24DA72E0E953}"/>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3331660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059181"/>
            <a:ext cx="8579486"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342900"/>
            <a:ext cx="8790669"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All US Accident records by county</a:t>
            </a:r>
          </a:p>
        </p:txBody>
      </p:sp>
      <p:pic>
        <p:nvPicPr>
          <p:cNvPr id="13314" name="Picture 2">
            <a:extLst>
              <a:ext uri="{FF2B5EF4-FFF2-40B4-BE49-F238E27FC236}">
                <a16:creationId xmlns:a16="http://schemas.microsoft.com/office/drawing/2014/main" id="{BE5EC27F-DF3F-4546-825B-8AC0B2242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485900"/>
            <a:ext cx="12420600" cy="7892970"/>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6">
            <a:extLst>
              <a:ext uri="{FF2B5EF4-FFF2-40B4-BE49-F238E27FC236}">
                <a16:creationId xmlns:a16="http://schemas.microsoft.com/office/drawing/2014/main" id="{B74E4CDC-EBA9-4755-9AD7-99F10E1D51CD}"/>
              </a:ext>
            </a:extLst>
          </p:cNvPr>
          <p:cNvSpPr txBox="1"/>
          <p:nvPr/>
        </p:nvSpPr>
        <p:spPr>
          <a:xfrm>
            <a:off x="1149541" y="976317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993A327B-6F59-4FB9-934D-517890288DD7}"/>
              </a:ext>
            </a:extLst>
          </p:cNvPr>
          <p:cNvSpPr txBox="1">
            <a:spLocks/>
          </p:cNvSpPr>
          <p:nvPr/>
        </p:nvSpPr>
        <p:spPr>
          <a:xfrm>
            <a:off x="6650562" y="976317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BF8653CC-93F5-431B-8EDB-1365490AC196}"/>
              </a:ext>
            </a:extLst>
          </p:cNvPr>
          <p:cNvSpPr txBox="1">
            <a:spLocks/>
          </p:cNvSpPr>
          <p:nvPr/>
        </p:nvSpPr>
        <p:spPr>
          <a:xfrm>
            <a:off x="15803369" y="976317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131856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456508" y="1485900"/>
            <a:ext cx="15155091" cy="505779"/>
          </a:xfrm>
          <a:prstGeom prst="rect">
            <a:avLst/>
          </a:prstGeom>
        </p:spPr>
        <p:txBody>
          <a:bodyPr vert="horz" wrap="square" lIns="0" tIns="12700" rIns="0" bIns="0" rtlCol="0">
            <a:spAutoFit/>
          </a:bodyPr>
          <a:lstStyle/>
          <a:p>
            <a:pPr marL="342900" indent="-342900" algn="l">
              <a:lnSpc>
                <a:spcPct val="150000"/>
              </a:lnSpc>
              <a:buFont typeface="Arial" panose="020B0604020202020204" pitchFamily="34" charset="0"/>
              <a:buChar char="•"/>
            </a:pPr>
            <a:r>
              <a:rPr lang="en-US" sz="2400" b="0" i="0">
                <a:effectLst/>
                <a:latin typeface="Tahoma" panose="020B0604030504040204" pitchFamily="34" charset="0"/>
                <a:ea typeface="Tahoma" panose="020B0604030504040204" pitchFamily="34" charset="0"/>
                <a:cs typeface="Tahoma" panose="020B0604030504040204" pitchFamily="34" charset="0"/>
              </a:rPr>
              <a:t>Looks like there are too many data points which makes it difficult to understand US accident dataset records.</a:t>
            </a:r>
          </a:p>
        </p:txBody>
      </p:sp>
      <p:sp>
        <p:nvSpPr>
          <p:cNvPr id="9" name="object 4">
            <a:extLst>
              <a:ext uri="{FF2B5EF4-FFF2-40B4-BE49-F238E27FC236}">
                <a16:creationId xmlns:a16="http://schemas.microsoft.com/office/drawing/2014/main" id="{60EBCDB2-9F9A-4283-AE9E-98A046B439FF}"/>
              </a:ext>
            </a:extLst>
          </p:cNvPr>
          <p:cNvSpPr txBox="1"/>
          <p:nvPr/>
        </p:nvSpPr>
        <p:spPr>
          <a:xfrm>
            <a:off x="1015156" y="661613"/>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i="0" u="sng">
                <a:effectLst/>
                <a:latin typeface="Tahoma" panose="020B0604030504040204" pitchFamily="34" charset="0"/>
                <a:ea typeface="Tahoma" panose="020B0604030504040204" pitchFamily="34" charset="0"/>
                <a:cs typeface="Tahoma" panose="020B0604030504040204" pitchFamily="34" charset="0"/>
              </a:rPr>
              <a:t>Observation: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0" name="object 4">
            <a:extLst>
              <a:ext uri="{FF2B5EF4-FFF2-40B4-BE49-F238E27FC236}">
                <a16:creationId xmlns:a16="http://schemas.microsoft.com/office/drawing/2014/main" id="{0B843A74-3A5B-4476-9115-21129D3D91A4}"/>
              </a:ext>
            </a:extLst>
          </p:cNvPr>
          <p:cNvSpPr txBox="1"/>
          <p:nvPr/>
        </p:nvSpPr>
        <p:spPr>
          <a:xfrm>
            <a:off x="1456507" y="5977150"/>
            <a:ext cx="15155091" cy="505779"/>
          </a:xfrm>
          <a:prstGeom prst="rect">
            <a:avLst/>
          </a:prstGeom>
        </p:spPr>
        <p:txBody>
          <a:bodyPr vert="horz" wrap="square" lIns="0" tIns="12700" rIns="0" bIns="0" rtlCol="0">
            <a:spAutoFit/>
          </a:bodyPr>
          <a:lstStyle>
            <a:defPPr>
              <a:defRPr lang="en-US"/>
            </a:defPPr>
            <a:lvl1pPr marL="342900" indent="-342900">
              <a:lnSpc>
                <a:spcPct val="150000"/>
              </a:lnSpc>
              <a:buFont typeface="Arial" panose="020B0604020202020204" pitchFamily="34" charset="0"/>
              <a:buChar char="•"/>
              <a:defRPr sz="2400" b="0" i="0">
                <a:effectLst/>
                <a:latin typeface="Tahoma" panose="020B0604030504040204" pitchFamily="34" charset="0"/>
                <a:ea typeface="Tahoma" panose="020B0604030504040204" pitchFamily="34" charset="0"/>
                <a:cs typeface="Tahoma" panose="020B0604030504040204" pitchFamily="34" charset="0"/>
              </a:defRPr>
            </a:lvl1pPr>
          </a:lstStyle>
          <a:p>
            <a:r>
              <a:rPr lang="en-US"/>
              <a:t>To save Processing time and Memory - reducing dataset into sample of 10000 to understand data clearly.</a:t>
            </a:r>
          </a:p>
        </p:txBody>
      </p:sp>
      <p:sp>
        <p:nvSpPr>
          <p:cNvPr id="11" name="object 4">
            <a:extLst>
              <a:ext uri="{FF2B5EF4-FFF2-40B4-BE49-F238E27FC236}">
                <a16:creationId xmlns:a16="http://schemas.microsoft.com/office/drawing/2014/main" id="{E26602E8-58F6-466E-8336-0940352FE55D}"/>
              </a:ext>
            </a:extLst>
          </p:cNvPr>
          <p:cNvSpPr txBox="1"/>
          <p:nvPr/>
        </p:nvSpPr>
        <p:spPr>
          <a:xfrm>
            <a:off x="1015156" y="4999399"/>
            <a:ext cx="3628690" cy="628377"/>
          </a:xfrm>
          <a:prstGeom prst="rect">
            <a:avLst/>
          </a:prstGeom>
        </p:spPr>
        <p:txBody>
          <a:bodyPr vert="horz" wrap="square" lIns="0" tIns="12700" rIns="0" bIns="0" rtlCol="0">
            <a:spAutoFit/>
          </a:bodyPr>
          <a:lstStyle/>
          <a:p>
            <a:pPr marL="12700" algn="just">
              <a:lnSpc>
                <a:spcPct val="100000"/>
              </a:lnSpc>
              <a:spcBef>
                <a:spcPts val="100"/>
              </a:spcBef>
            </a:pPr>
            <a:r>
              <a:rPr lang="en-US" sz="4000" b="1" u="sng">
                <a:latin typeface="Tahoma" panose="020B0604030504040204" pitchFamily="34" charset="0"/>
                <a:ea typeface="Tahoma" panose="020B0604030504040204" pitchFamily="34" charset="0"/>
                <a:cs typeface="Tahoma" panose="020B0604030504040204" pitchFamily="34" charset="0"/>
              </a:rPr>
              <a:t>Solution:</a:t>
            </a:r>
            <a:endParaRPr sz="4000" b="1" u="sng">
              <a:latin typeface="Tahoma" panose="020B0604030504040204" pitchFamily="34" charset="0"/>
              <a:ea typeface="Tahoma" panose="020B0604030504040204" pitchFamily="34" charset="0"/>
              <a:cs typeface="Tahoma" panose="020B0604030504040204" pitchFamily="34" charset="0"/>
            </a:endParaRPr>
          </a:p>
        </p:txBody>
      </p:sp>
      <p:sp>
        <p:nvSpPr>
          <p:cNvPr id="12" name="object 6">
            <a:extLst>
              <a:ext uri="{FF2B5EF4-FFF2-40B4-BE49-F238E27FC236}">
                <a16:creationId xmlns:a16="http://schemas.microsoft.com/office/drawing/2014/main" id="{5E8D0C91-6AC2-484E-9220-D8ACA322A943}"/>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3" name="object 7">
            <a:extLst>
              <a:ext uri="{FF2B5EF4-FFF2-40B4-BE49-F238E27FC236}">
                <a16:creationId xmlns:a16="http://schemas.microsoft.com/office/drawing/2014/main" id="{4740C009-4B15-49E2-B90F-859EB156B018}"/>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4" name="object 8">
            <a:extLst>
              <a:ext uri="{FF2B5EF4-FFF2-40B4-BE49-F238E27FC236}">
                <a16:creationId xmlns:a16="http://schemas.microsoft.com/office/drawing/2014/main" id="{B332DD29-5977-4B63-A727-B119EA2D881F}"/>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3297463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12694286"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28510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Accidents by Severity on sample dataset (10,000)</a:t>
            </a:r>
          </a:p>
        </p:txBody>
      </p:sp>
      <p:pic>
        <p:nvPicPr>
          <p:cNvPr id="4" name="Picture 3" descr="Graphical user interface, text, application&#10;&#10;Description automatically generated">
            <a:extLst>
              <a:ext uri="{FF2B5EF4-FFF2-40B4-BE49-F238E27FC236}">
                <a16:creationId xmlns:a16="http://schemas.microsoft.com/office/drawing/2014/main" id="{2220A7FD-E291-4E90-8677-6C5B36F27786}"/>
              </a:ext>
            </a:extLst>
          </p:cNvPr>
          <p:cNvPicPr>
            <a:picLocks noChangeAspect="1"/>
          </p:cNvPicPr>
          <p:nvPr/>
        </p:nvPicPr>
        <p:blipFill rotWithShape="1">
          <a:blip r:embed="rId2">
            <a:extLst>
              <a:ext uri="{28A0092B-C50C-407E-A947-70E740481C1C}">
                <a14:useLocalDpi xmlns:a14="http://schemas.microsoft.com/office/drawing/2010/main" val="0"/>
              </a:ext>
            </a:extLst>
          </a:blip>
          <a:srcRect l="13415" t="34593" r="2917" b="13259"/>
          <a:stretch/>
        </p:blipFill>
        <p:spPr>
          <a:xfrm>
            <a:off x="295968" y="1943100"/>
            <a:ext cx="17306231" cy="7243641"/>
          </a:xfrm>
          <a:prstGeom prst="rect">
            <a:avLst/>
          </a:prstGeom>
        </p:spPr>
      </p:pic>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749562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8496" y="1692081"/>
            <a:ext cx="13854703"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5914" y="353835"/>
            <a:ext cx="14908440" cy="1243930"/>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US Accident records by Visibility &amp; Severity on sample dataset (10,000)</a:t>
            </a:r>
          </a:p>
        </p:txBody>
      </p:sp>
      <p:pic>
        <p:nvPicPr>
          <p:cNvPr id="6" name="Picture 5">
            <a:extLst>
              <a:ext uri="{FF2B5EF4-FFF2-40B4-BE49-F238E27FC236}">
                <a16:creationId xmlns:a16="http://schemas.microsoft.com/office/drawing/2014/main" id="{00820F18-5625-4AB2-97CA-24AAEA540C2C}"/>
              </a:ext>
            </a:extLst>
          </p:cNvPr>
          <p:cNvPicPr>
            <a:picLocks noChangeAspect="1"/>
          </p:cNvPicPr>
          <p:nvPr/>
        </p:nvPicPr>
        <p:blipFill rotWithShape="1">
          <a:blip r:embed="rId2"/>
          <a:srcRect l="2051"/>
          <a:stretch/>
        </p:blipFill>
        <p:spPr>
          <a:xfrm>
            <a:off x="335914" y="2492102"/>
            <a:ext cx="17357331" cy="6385197"/>
          </a:xfrm>
          <a:prstGeom prst="rect">
            <a:avLst/>
          </a:prstGeom>
        </p:spPr>
      </p:pic>
      <p:sp>
        <p:nvSpPr>
          <p:cNvPr id="7" name="object 6">
            <a:extLst>
              <a:ext uri="{FF2B5EF4-FFF2-40B4-BE49-F238E27FC236}">
                <a16:creationId xmlns:a16="http://schemas.microsoft.com/office/drawing/2014/main" id="{66C77EC5-AEB6-47E3-8A33-13CC7BCC9A15}"/>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8" name="object 7">
            <a:extLst>
              <a:ext uri="{FF2B5EF4-FFF2-40B4-BE49-F238E27FC236}">
                <a16:creationId xmlns:a16="http://schemas.microsoft.com/office/drawing/2014/main" id="{C4B70441-5927-4294-8C74-6E840CFF13F4}"/>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9" name="object 8">
            <a:extLst>
              <a:ext uri="{FF2B5EF4-FFF2-40B4-BE49-F238E27FC236}">
                <a16:creationId xmlns:a16="http://schemas.microsoft.com/office/drawing/2014/main" id="{EB7D68A5-CEC9-4972-9B3C-2658F2F76B2B}"/>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2386431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8496" y="1692081"/>
            <a:ext cx="13854703" cy="45719"/>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5914" y="353835"/>
            <a:ext cx="14908440" cy="1243930"/>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US Accident records by Distance &amp; Severity on sample dataset (10,000)</a:t>
            </a:r>
          </a:p>
        </p:txBody>
      </p:sp>
      <p:pic>
        <p:nvPicPr>
          <p:cNvPr id="4" name="Picture 3">
            <a:extLst>
              <a:ext uri="{FF2B5EF4-FFF2-40B4-BE49-F238E27FC236}">
                <a16:creationId xmlns:a16="http://schemas.microsoft.com/office/drawing/2014/main" id="{7639DF55-9285-4FEB-9152-195EBB3D65DB}"/>
              </a:ext>
            </a:extLst>
          </p:cNvPr>
          <p:cNvPicPr>
            <a:picLocks noChangeAspect="1"/>
          </p:cNvPicPr>
          <p:nvPr/>
        </p:nvPicPr>
        <p:blipFill>
          <a:blip r:embed="rId2"/>
          <a:stretch>
            <a:fillRect/>
          </a:stretch>
        </p:blipFill>
        <p:spPr>
          <a:xfrm>
            <a:off x="318496" y="2019299"/>
            <a:ext cx="17386090" cy="6812281"/>
          </a:xfrm>
          <a:prstGeom prst="rect">
            <a:avLst/>
          </a:prstGeom>
        </p:spPr>
      </p:pic>
      <p:sp>
        <p:nvSpPr>
          <p:cNvPr id="6" name="object 6">
            <a:extLst>
              <a:ext uri="{FF2B5EF4-FFF2-40B4-BE49-F238E27FC236}">
                <a16:creationId xmlns:a16="http://schemas.microsoft.com/office/drawing/2014/main" id="{143AD573-D742-4580-9979-4B9716394FE4}"/>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F67E5261-D21D-439F-80D0-1215234E438B}"/>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228449A-EF01-4A5F-A551-7F89D998C88D}"/>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173848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93B"/>
        </a:solidFill>
        <a:effectLst/>
      </p:bgPr>
    </p:bg>
    <p:spTree>
      <p:nvGrpSpPr>
        <p:cNvPr id="1" name=""/>
        <p:cNvGrpSpPr/>
        <p:nvPr/>
      </p:nvGrpSpPr>
      <p:grpSpPr>
        <a:xfrm>
          <a:off x="0" y="0"/>
          <a:ext cx="0" cy="0"/>
          <a:chOff x="0" y="0"/>
          <a:chExt cx="0" cy="0"/>
        </a:xfrm>
      </p:grpSpPr>
      <p:sp>
        <p:nvSpPr>
          <p:cNvPr id="3" name="object 3"/>
          <p:cNvSpPr txBox="1"/>
          <p:nvPr/>
        </p:nvSpPr>
        <p:spPr>
          <a:xfrm>
            <a:off x="1371600" y="2901533"/>
            <a:ext cx="7239000" cy="1243930"/>
          </a:xfrm>
          <a:prstGeom prst="rect">
            <a:avLst/>
          </a:prstGeom>
        </p:spPr>
        <p:txBody>
          <a:bodyPr vert="horz" wrap="square" lIns="0" tIns="12700" rIns="0" bIns="0" rtlCol="0">
            <a:spAutoFit/>
          </a:bodyPr>
          <a:lstStyle/>
          <a:p>
            <a:pPr marL="12700">
              <a:lnSpc>
                <a:spcPct val="100000"/>
              </a:lnSpc>
              <a:spcBef>
                <a:spcPts val="100"/>
              </a:spcBef>
            </a:pPr>
            <a:r>
              <a:rPr sz="8000" b="1">
                <a:latin typeface="Tahoma"/>
                <a:cs typeface="Tahoma"/>
              </a:rPr>
              <a:t>Introduction</a:t>
            </a:r>
          </a:p>
        </p:txBody>
      </p:sp>
      <p:sp>
        <p:nvSpPr>
          <p:cNvPr id="4" name="object 4"/>
          <p:cNvSpPr txBox="1"/>
          <p:nvPr/>
        </p:nvSpPr>
        <p:spPr>
          <a:xfrm>
            <a:off x="1371600" y="4457700"/>
            <a:ext cx="5867400" cy="948978"/>
          </a:xfrm>
          <a:prstGeom prst="rect">
            <a:avLst/>
          </a:prstGeom>
        </p:spPr>
        <p:txBody>
          <a:bodyPr vert="horz" wrap="square" lIns="0" tIns="12700" rIns="0" bIns="0" rtlCol="0">
            <a:spAutoFit/>
          </a:bodyPr>
          <a:lstStyle/>
          <a:p>
            <a:pPr marL="12700">
              <a:spcBef>
                <a:spcPts val="100"/>
              </a:spcBef>
            </a:pPr>
            <a:r>
              <a:rPr lang="en-US" sz="2800" kern="1200">
                <a:latin typeface="Tahoma" panose="020B0604030504040204" pitchFamily="34" charset="0"/>
                <a:ea typeface="Tahoma" panose="020B0604030504040204" pitchFamily="34" charset="0"/>
                <a:cs typeface="Tahoma" panose="020B0604030504040204" pitchFamily="34" charset="0"/>
              </a:rPr>
              <a:t>US-Accidents : A Countrywide </a:t>
            </a:r>
          </a:p>
          <a:p>
            <a:pPr marL="12700">
              <a:spcBef>
                <a:spcPts val="100"/>
              </a:spcBef>
            </a:pPr>
            <a:r>
              <a:rPr lang="en-US" sz="2800" kern="1200">
                <a:latin typeface="Tahoma" panose="020B0604030504040204" pitchFamily="34" charset="0"/>
                <a:ea typeface="Tahoma" panose="020B0604030504040204" pitchFamily="34" charset="0"/>
                <a:cs typeface="Tahoma" panose="020B0604030504040204" pitchFamily="34" charset="0"/>
              </a:rPr>
              <a:t>Traffic Accident Datase</a:t>
            </a:r>
            <a:r>
              <a:rPr lang="en-US" sz="3200" kern="1200">
                <a:ea typeface="+mn-ea"/>
              </a:rPr>
              <a:t>t</a:t>
            </a:r>
            <a:endParaRPr lang="en-US" sz="3200">
              <a:latin typeface="Tahoma"/>
              <a:cs typeface="Tahoma"/>
            </a:endParaRPr>
          </a:p>
        </p:txBody>
      </p:sp>
      <p:sp>
        <p:nvSpPr>
          <p:cNvPr id="12" name="object 6">
            <a:extLst>
              <a:ext uri="{FF2B5EF4-FFF2-40B4-BE49-F238E27FC236}">
                <a16:creationId xmlns:a16="http://schemas.microsoft.com/office/drawing/2014/main" id="{8A6652A4-BFC4-41B7-BD6C-06921D522151}"/>
              </a:ext>
            </a:extLst>
          </p:cNvPr>
          <p:cNvSpPr txBox="1"/>
          <p:nvPr/>
        </p:nvSpPr>
        <p:spPr>
          <a:xfrm>
            <a:off x="1149541" y="968697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3" name="object 7">
            <a:extLst>
              <a:ext uri="{FF2B5EF4-FFF2-40B4-BE49-F238E27FC236}">
                <a16:creationId xmlns:a16="http://schemas.microsoft.com/office/drawing/2014/main" id="{F64C00DB-94FD-49B8-85AD-10C793F905BB}"/>
              </a:ext>
            </a:extLst>
          </p:cNvPr>
          <p:cNvSpPr txBox="1">
            <a:spLocks/>
          </p:cNvSpPr>
          <p:nvPr/>
        </p:nvSpPr>
        <p:spPr>
          <a:xfrm>
            <a:off x="6650562" y="968697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4" name="object 8">
            <a:extLst>
              <a:ext uri="{FF2B5EF4-FFF2-40B4-BE49-F238E27FC236}">
                <a16:creationId xmlns:a16="http://schemas.microsoft.com/office/drawing/2014/main" id="{4986748B-2919-465E-B786-2D053E7A6893}"/>
              </a:ext>
            </a:extLst>
          </p:cNvPr>
          <p:cNvSpPr txBox="1">
            <a:spLocks/>
          </p:cNvSpPr>
          <p:nvPr/>
        </p:nvSpPr>
        <p:spPr>
          <a:xfrm>
            <a:off x="15803369" y="968697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pic>
        <p:nvPicPr>
          <p:cNvPr id="16" name="Picture 15" descr="A picture containing diagram&#10;&#10;Description automatically generated">
            <a:extLst>
              <a:ext uri="{FF2B5EF4-FFF2-40B4-BE49-F238E27FC236}">
                <a16:creationId xmlns:a16="http://schemas.microsoft.com/office/drawing/2014/main" id="{F5F32BC7-580B-45E0-998E-73DD3288F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342900"/>
            <a:ext cx="6474200" cy="9150478"/>
          </a:xfrm>
          <a:prstGeom prst="rect">
            <a:avLst/>
          </a:prstGeom>
        </p:spPr>
      </p:pic>
      <p:sp>
        <p:nvSpPr>
          <p:cNvPr id="8" name="TextBox 7">
            <a:extLst>
              <a:ext uri="{FF2B5EF4-FFF2-40B4-BE49-F238E27FC236}">
                <a16:creationId xmlns:a16="http://schemas.microsoft.com/office/drawing/2014/main" id="{5A923782-5BDF-418A-8F83-8A3498F8A272}"/>
              </a:ext>
            </a:extLst>
          </p:cNvPr>
          <p:cNvSpPr txBox="1"/>
          <p:nvPr/>
        </p:nvSpPr>
        <p:spPr>
          <a:xfrm>
            <a:off x="7848600" y="9134437"/>
            <a:ext cx="4572000" cy="369332"/>
          </a:xfrm>
          <a:prstGeom prst="rect">
            <a:avLst/>
          </a:prstGeom>
          <a:noFill/>
        </p:spPr>
        <p:txBody>
          <a:bodyPr wrap="square" rtlCol="0">
            <a:spAutoFit/>
          </a:bodyPr>
          <a:lstStyle/>
          <a:p>
            <a:r>
              <a:rPr lang="en-US" b="1"/>
              <a:t>Image Source:</a:t>
            </a:r>
            <a:r>
              <a:rPr lang="en-US"/>
              <a:t> </a:t>
            </a:r>
            <a:r>
              <a:rPr lang="en-US">
                <a:hlinkClick r:id="rId3"/>
              </a:rPr>
              <a:t>Link</a:t>
            </a:r>
            <a:r>
              <a:rPr lang="en-US"/>
              <a:t> </a:t>
            </a:r>
            <a:endParaRPr lang="en-US"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0818" y="1810687"/>
            <a:ext cx="12730160" cy="132414"/>
          </a:xfrm>
          <a:custGeom>
            <a:avLst/>
            <a:gdLst/>
            <a:ahLst/>
            <a:cxnLst/>
            <a:rect l="l" t="t" r="r" b="b"/>
            <a:pathLst>
              <a:path w="5497830" h="92075">
                <a:moveTo>
                  <a:pt x="5497539" y="91944"/>
                </a:moveTo>
                <a:lnTo>
                  <a:pt x="0" y="91944"/>
                </a:lnTo>
                <a:lnTo>
                  <a:pt x="0" y="0"/>
                </a:lnTo>
                <a:lnTo>
                  <a:pt x="5497539" y="0"/>
                </a:lnTo>
                <a:lnTo>
                  <a:pt x="5497539" y="91944"/>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838200" y="549345"/>
            <a:ext cx="15056563" cy="1120820"/>
          </a:xfrm>
          <a:prstGeom prst="rect">
            <a:avLst/>
          </a:prstGeom>
        </p:spPr>
        <p:txBody>
          <a:bodyPr vert="horz" wrap="square" lIns="0" tIns="12700" rIns="0" bIns="0" rtlCol="0" anchor="t">
            <a:spAutoFit/>
          </a:bodyPr>
          <a:lstStyle/>
          <a:p>
            <a:pPr marL="12700">
              <a:spcBef>
                <a:spcPts val="100"/>
              </a:spcBef>
            </a:pPr>
            <a:r>
              <a:rPr lang="en-US" sz="7200" spc="-300">
                <a:ea typeface="Tahoma"/>
              </a:rPr>
              <a:t>Overall Observation Questions</a:t>
            </a:r>
          </a:p>
        </p:txBody>
      </p:sp>
      <p:sp>
        <p:nvSpPr>
          <p:cNvPr id="7" name="object 7"/>
          <p:cNvSpPr txBox="1"/>
          <p:nvPr/>
        </p:nvSpPr>
        <p:spPr>
          <a:xfrm>
            <a:off x="858982" y="2629644"/>
            <a:ext cx="15970759" cy="8815234"/>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1. Does</a:t>
            </a:r>
            <a:r>
              <a:rPr lang="en-US" sz="2200" b="1" i="0" u="none" strike="noStrike" baseline="0">
                <a:latin typeface="Tahoma" panose="020B0604030504040204" pitchFamily="34" charset="0"/>
                <a:ea typeface="Tahoma" panose="020B0604030504040204" pitchFamily="34" charset="0"/>
                <a:cs typeface="Tahoma" panose="020B0604030504040204" pitchFamily="34" charset="0"/>
              </a:rPr>
              <a:t> the data include missing, incomplete or invalid records?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From the initial observation, looks like almost  40% of the data in the dataset is having null or missing values which will be discovered and removed in dataset cleanup part.</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2. Is the data imbalanced (large number of the records represent a majority class and very few records represent the minority class)?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 Many columns such as city, states, bump </a:t>
            </a:r>
            <a:r>
              <a:rPr lang="en-US" sz="2200" err="1">
                <a:latin typeface="Tahoma" panose="020B0604030504040204" pitchFamily="34" charset="0"/>
                <a:ea typeface="Tahoma" panose="020B0604030504040204" pitchFamily="34" charset="0"/>
                <a:cs typeface="Tahoma" panose="020B0604030504040204" pitchFamily="34" charset="0"/>
              </a:rPr>
              <a:t>etc</a:t>
            </a:r>
            <a:r>
              <a:rPr lang="en-US" sz="2200">
                <a:latin typeface="Tahoma" panose="020B0604030504040204" pitchFamily="34" charset="0"/>
                <a:ea typeface="Tahoma" panose="020B0604030504040204" pitchFamily="34" charset="0"/>
                <a:cs typeface="Tahoma" panose="020B0604030504040204" pitchFamily="34" charset="0"/>
              </a:rPr>
              <a:t> are having division in large number of the records represent a majority class and very few records represent the minority class.</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3. Are some data elements highly correlated with each other?</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 From correlation table we observed few columns highly correlated to each other but majority  of it showed weak correlation.</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4. How was the data collected?</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According to the Kaggle information, The dataset was collected from 2 APIs(names were not given), observing Accident events using AI Software, cameras, location information and nearby weather sensors.</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5. Can you generate preliminary visualizations for individual features?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We have added Some preliminary  visualization in  above slides.</a:t>
            </a: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p:txBody>
      </p:sp>
      <p:sp>
        <p:nvSpPr>
          <p:cNvPr id="13" name="object 6">
            <a:extLst>
              <a:ext uri="{FF2B5EF4-FFF2-40B4-BE49-F238E27FC236}">
                <a16:creationId xmlns:a16="http://schemas.microsoft.com/office/drawing/2014/main" id="{8DF99E25-409F-4D40-9D11-F5ABD05ACEE8}"/>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AB6C79EC-C823-450F-B894-B662CD34D36F}"/>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2D9551F2-15F1-4F12-B1C7-8707AB683756}"/>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0818" y="1810687"/>
            <a:ext cx="14295382" cy="132413"/>
          </a:xfrm>
          <a:custGeom>
            <a:avLst/>
            <a:gdLst/>
            <a:ahLst/>
            <a:cxnLst/>
            <a:rect l="l" t="t" r="r" b="b"/>
            <a:pathLst>
              <a:path w="5497830" h="92075">
                <a:moveTo>
                  <a:pt x="5497539" y="91944"/>
                </a:moveTo>
                <a:lnTo>
                  <a:pt x="0" y="91944"/>
                </a:lnTo>
                <a:lnTo>
                  <a:pt x="0" y="0"/>
                </a:lnTo>
                <a:lnTo>
                  <a:pt x="5497539" y="0"/>
                </a:lnTo>
                <a:lnTo>
                  <a:pt x="5497539" y="91944"/>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838200" y="549345"/>
            <a:ext cx="15056563" cy="1120820"/>
          </a:xfrm>
          <a:prstGeom prst="rect">
            <a:avLst/>
          </a:prstGeom>
        </p:spPr>
        <p:txBody>
          <a:bodyPr vert="horz" wrap="square" lIns="0" tIns="12700" rIns="0" bIns="0" rtlCol="0" anchor="t">
            <a:spAutoFit/>
          </a:bodyPr>
          <a:lstStyle/>
          <a:p>
            <a:pPr marL="12700">
              <a:spcBef>
                <a:spcPts val="100"/>
              </a:spcBef>
            </a:pPr>
            <a:r>
              <a:rPr lang="en-US" sz="7200" spc="-300">
                <a:ea typeface="Tahoma"/>
              </a:rPr>
              <a:t>Find missing values by percentage</a:t>
            </a:r>
          </a:p>
        </p:txBody>
      </p:sp>
      <p:sp>
        <p:nvSpPr>
          <p:cNvPr id="7" name="object 7"/>
          <p:cNvSpPr txBox="1"/>
          <p:nvPr/>
        </p:nvSpPr>
        <p:spPr>
          <a:xfrm>
            <a:off x="858982" y="2629644"/>
            <a:ext cx="15970759" cy="8815234"/>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1. Does</a:t>
            </a:r>
            <a:r>
              <a:rPr lang="en-US" sz="2200" b="1" i="0" u="none" strike="noStrike" baseline="0">
                <a:latin typeface="Tahoma" panose="020B0604030504040204" pitchFamily="34" charset="0"/>
                <a:ea typeface="Tahoma" panose="020B0604030504040204" pitchFamily="34" charset="0"/>
                <a:cs typeface="Tahoma" panose="020B0604030504040204" pitchFamily="34" charset="0"/>
              </a:rPr>
              <a:t> the data include missing, incomplete or invalid records?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From the initial observation, looks like almost  40% of the data in the dataset is having null or missing values which will be discovered and removed in dataset cleanup part.</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2. Is the data imbalanced (large number of the records represent a majority class and very few records represent the minority class)?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 Many columns such as city, states, bump </a:t>
            </a:r>
            <a:r>
              <a:rPr lang="en-US" sz="2200" err="1">
                <a:latin typeface="Tahoma" panose="020B0604030504040204" pitchFamily="34" charset="0"/>
                <a:ea typeface="Tahoma" panose="020B0604030504040204" pitchFamily="34" charset="0"/>
                <a:cs typeface="Tahoma" panose="020B0604030504040204" pitchFamily="34" charset="0"/>
              </a:rPr>
              <a:t>etc</a:t>
            </a:r>
            <a:r>
              <a:rPr lang="en-US" sz="2200">
                <a:latin typeface="Tahoma" panose="020B0604030504040204" pitchFamily="34" charset="0"/>
                <a:ea typeface="Tahoma" panose="020B0604030504040204" pitchFamily="34" charset="0"/>
                <a:cs typeface="Tahoma" panose="020B0604030504040204" pitchFamily="34" charset="0"/>
              </a:rPr>
              <a:t> are having division in large number of the records represent a majority class and very few records represent the minority class.</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3. Are some data elements highly correlated with each other?</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 From correlation table we observed few columns highly correlated to each other but majority  of it showed weak correlation.</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4. How was the data collected?</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According to the Kaggle information, The dataset was collected from 2 APIs(names were not given), observing Accident events using AI Software, cameras, location information and nearby weather sensors.</a:t>
            </a:r>
          </a:p>
          <a:p>
            <a:endParaRPr lang="en-US" sz="2200">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5. Can you generate preliminary visualizations for individual features?</a:t>
            </a:r>
          </a:p>
          <a:p>
            <a:r>
              <a:rPr lang="en-US" sz="2200" b="1">
                <a:latin typeface="Tahoma" panose="020B0604030504040204" pitchFamily="34" charset="0"/>
                <a:ea typeface="Tahoma" panose="020B0604030504040204" pitchFamily="34" charset="0"/>
                <a:cs typeface="Tahoma" panose="020B0604030504040204" pitchFamily="34" charset="0"/>
              </a:rPr>
              <a:t>Answer </a:t>
            </a:r>
            <a:r>
              <a:rPr lang="en-US" sz="2200">
                <a:latin typeface="Tahoma" panose="020B0604030504040204" pitchFamily="34" charset="0"/>
                <a:ea typeface="Tahoma" panose="020B0604030504040204" pitchFamily="34" charset="0"/>
                <a:cs typeface="Tahoma" panose="020B0604030504040204" pitchFamily="34" charset="0"/>
              </a:rPr>
              <a:t>: Yes, We have added Some preliminary  visualization in  above slides.</a:t>
            </a: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p:txBody>
      </p:sp>
      <p:sp>
        <p:nvSpPr>
          <p:cNvPr id="13" name="object 6">
            <a:extLst>
              <a:ext uri="{FF2B5EF4-FFF2-40B4-BE49-F238E27FC236}">
                <a16:creationId xmlns:a16="http://schemas.microsoft.com/office/drawing/2014/main" id="{8DF99E25-409F-4D40-9D11-F5ABD05ACEE8}"/>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AB6C79EC-C823-450F-B894-B662CD34D36F}"/>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2D9551F2-15F1-4F12-B1C7-8707AB683756}"/>
              </a:ext>
            </a:extLst>
          </p:cNvPr>
          <p:cNvSpPr txBox="1">
            <a:spLocks/>
          </p:cNvSpPr>
          <p:nvPr/>
        </p:nvSpPr>
        <p:spPr>
          <a:xfrm>
            <a:off x="15803369" y="9420058"/>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Tree>
    <p:extLst>
      <p:ext uri="{BB962C8B-B14F-4D97-AF65-F5344CB8AC3E}">
        <p14:creationId xmlns:p14="http://schemas.microsoft.com/office/powerpoint/2010/main" val="1646695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A238-866C-48BC-9D36-DD2C4F1F8FEC}"/>
              </a:ext>
            </a:extLst>
          </p:cNvPr>
          <p:cNvSpPr>
            <a:spLocks noGrp="1"/>
          </p:cNvSpPr>
          <p:nvPr>
            <p:ph type="title"/>
          </p:nvPr>
        </p:nvSpPr>
        <p:spPr>
          <a:xfrm>
            <a:off x="2324100" y="2476500"/>
            <a:ext cx="13639800" cy="3693319"/>
          </a:xfrm>
        </p:spPr>
        <p:txBody>
          <a:bodyPr/>
          <a:lstStyle/>
          <a:p>
            <a:pPr algn="ctr"/>
            <a:r>
              <a:rPr lang="en-US"/>
              <a:t>Data Cleaning </a:t>
            </a:r>
            <a:br>
              <a:rPr lang="en-US"/>
            </a:br>
            <a:r>
              <a:rPr lang="en-US"/>
              <a:t>&amp; </a:t>
            </a:r>
            <a:br>
              <a:rPr lang="en-US"/>
            </a:br>
            <a:r>
              <a:rPr lang="en-US"/>
              <a:t>Data Transformation</a:t>
            </a:r>
          </a:p>
        </p:txBody>
      </p:sp>
      <p:sp>
        <p:nvSpPr>
          <p:cNvPr id="8" name="object 6">
            <a:extLst>
              <a:ext uri="{FF2B5EF4-FFF2-40B4-BE49-F238E27FC236}">
                <a16:creationId xmlns:a16="http://schemas.microsoft.com/office/drawing/2014/main" id="{B18EC626-CBFA-47FA-B48C-522AEFA794D9}"/>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9" name="object 7">
            <a:extLst>
              <a:ext uri="{FF2B5EF4-FFF2-40B4-BE49-F238E27FC236}">
                <a16:creationId xmlns:a16="http://schemas.microsoft.com/office/drawing/2014/main" id="{91FE2599-5103-4DBA-A77B-DAB7ED9078D7}"/>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0" name="object 8">
            <a:extLst>
              <a:ext uri="{FF2B5EF4-FFF2-40B4-BE49-F238E27FC236}">
                <a16:creationId xmlns:a16="http://schemas.microsoft.com/office/drawing/2014/main" id="{54897074-B6ED-4858-A857-0C9E0DB39637}"/>
              </a:ext>
            </a:extLst>
          </p:cNvPr>
          <p:cNvSpPr txBox="1">
            <a:spLocks/>
          </p:cNvSpPr>
          <p:nvPr/>
        </p:nvSpPr>
        <p:spPr>
          <a:xfrm>
            <a:off x="15803369" y="9420058"/>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Tree>
    <p:extLst>
      <p:ext uri="{BB962C8B-B14F-4D97-AF65-F5344CB8AC3E}">
        <p14:creationId xmlns:p14="http://schemas.microsoft.com/office/powerpoint/2010/main" val="913284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CBE37C-22FA-4362-90A0-C56BBE2B7B7B}"/>
              </a:ext>
            </a:extLst>
          </p:cNvPr>
          <p:cNvSpPr txBox="1">
            <a:spLocks/>
          </p:cNvSpPr>
          <p:nvPr/>
        </p:nvSpPr>
        <p:spPr>
          <a:xfrm>
            <a:off x="408086" y="433128"/>
            <a:ext cx="4087714" cy="824230"/>
          </a:xfrm>
          <a:prstGeom prst="rect">
            <a:avLst/>
          </a:prstGeom>
        </p:spPr>
        <p:txBody>
          <a:bodyPr/>
          <a:lstStyle>
            <a:lvl1pPr>
              <a:defRPr>
                <a:latin typeface="+mj-lt"/>
                <a:ea typeface="+mj-ea"/>
                <a:cs typeface="+mj-cs"/>
              </a:defRPr>
            </a:lvl1pPr>
          </a:lstStyle>
          <a:p>
            <a:r>
              <a:rPr lang="en-IN" sz="4000" b="1" kern="0">
                <a:latin typeface="Tahoma"/>
                <a:cs typeface="Tahoma"/>
              </a:rPr>
              <a:t>Data</a:t>
            </a:r>
            <a:r>
              <a:rPr lang="en-IN" sz="4000" kern="0">
                <a:solidFill>
                  <a:sysClr val="windowText" lastClr="000000"/>
                </a:solidFill>
              </a:rPr>
              <a:t> </a:t>
            </a:r>
            <a:r>
              <a:rPr lang="en-IN" sz="4000" b="1" kern="0">
                <a:latin typeface="Tahoma"/>
                <a:cs typeface="Tahoma"/>
              </a:rPr>
              <a:t>Cleaning</a:t>
            </a:r>
          </a:p>
        </p:txBody>
      </p:sp>
      <p:sp>
        <p:nvSpPr>
          <p:cNvPr id="5" name="Text Placeholder 2">
            <a:extLst>
              <a:ext uri="{FF2B5EF4-FFF2-40B4-BE49-F238E27FC236}">
                <a16:creationId xmlns:a16="http://schemas.microsoft.com/office/drawing/2014/main" id="{3C2CE13D-D9EA-4FFA-82F9-8F3F4586AE2D}"/>
              </a:ext>
            </a:extLst>
          </p:cNvPr>
          <p:cNvSpPr txBox="1">
            <a:spLocks/>
          </p:cNvSpPr>
          <p:nvPr/>
        </p:nvSpPr>
        <p:spPr>
          <a:xfrm>
            <a:off x="435795" y="1333500"/>
            <a:ext cx="8936805" cy="76200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IN" sz="2200" kern="1200">
                <a:solidFill>
                  <a:schemeClr val="tx1"/>
                </a:solidFill>
                <a:latin typeface="Tahoma" panose="020B0604030504040204" pitchFamily="34" charset="0"/>
                <a:ea typeface="Tahoma" panose="020B0604030504040204" pitchFamily="34" charset="0"/>
                <a:cs typeface="Tahoma" panose="020B0604030504040204" pitchFamily="34" charset="0"/>
              </a:rPr>
              <a:t>Step 1: </a:t>
            </a: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Find missing values by percentage</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Step 2 : Cleanup</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Looks like Number, Precipitation(in) and </a:t>
            </a:r>
            <a:r>
              <a:rPr lang="en-US" sz="2200" kern="1200" err="1">
                <a:solidFill>
                  <a:schemeClr val="tx1"/>
                </a:solidFill>
                <a:latin typeface="Tahoma" panose="020B0604030504040204" pitchFamily="34" charset="0"/>
                <a:ea typeface="Tahoma" panose="020B0604030504040204" pitchFamily="34" charset="0"/>
                <a:cs typeface="Tahoma" panose="020B0604030504040204" pitchFamily="34" charset="0"/>
              </a:rPr>
              <a:t>Wind_Chill</a:t>
            </a: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(F) columns contains more then </a:t>
            </a:r>
            <a:r>
              <a:rPr lang="en-US" sz="2200" b="1" kern="1200">
                <a:solidFill>
                  <a:schemeClr val="tx1"/>
                </a:solidFill>
                <a:latin typeface="Tahoma" panose="020B0604030504040204" pitchFamily="34" charset="0"/>
                <a:ea typeface="Tahoma" panose="020B0604030504040204" pitchFamily="34" charset="0"/>
                <a:cs typeface="Tahoma" panose="020B0604030504040204" pitchFamily="34" charset="0"/>
              </a:rPr>
              <a:t>40% missing values</a:t>
            </a: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So We will </a:t>
            </a:r>
            <a:r>
              <a:rPr lang="en-US" sz="2200" b="1" kern="1200">
                <a:solidFill>
                  <a:schemeClr val="tx1"/>
                </a:solidFill>
                <a:latin typeface="Tahoma" panose="020B0604030504040204" pitchFamily="34" charset="0"/>
                <a:ea typeface="Tahoma" panose="020B0604030504040204" pitchFamily="34" charset="0"/>
                <a:cs typeface="Tahoma" panose="020B0604030504040204" pitchFamily="34" charset="0"/>
              </a:rPr>
              <a:t>drop</a:t>
            </a: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these columns.</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Remaining columns are having less then 2.5 percent missing values except few columns having nearly 10 percent missing values. So we can </a:t>
            </a:r>
            <a:r>
              <a:rPr lang="en-US" sz="2200" b="1" kern="1200">
                <a:solidFill>
                  <a:schemeClr val="tx1"/>
                </a:solidFill>
                <a:latin typeface="Tahoma" panose="020B0604030504040204" pitchFamily="34" charset="0"/>
                <a:ea typeface="Tahoma" panose="020B0604030504040204" pitchFamily="34" charset="0"/>
                <a:cs typeface="Tahoma" panose="020B0604030504040204" pitchFamily="34" charset="0"/>
              </a:rPr>
              <a:t>keep</a:t>
            </a: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these columns for further analysis. </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Removing Turning Loop column because it contains only one value which is false in the entire dataset.</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buFontTx/>
              <a:buChar char="-"/>
            </a:pPr>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Removing Country column since it has only one constant value "US".</a:t>
            </a:r>
          </a:p>
          <a:p>
            <a:pPr marL="342900" indent="-342900" algn="just">
              <a:buFontTx/>
              <a:buChar char="-"/>
            </a:pPr>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r>
              <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rPr>
              <a:t>- Removing Roundabout column since it has constant value "False".</a:t>
            </a:r>
            <a:endParaRPr lang="en-IN"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endParaRPr lang="en-IN" kern="0">
              <a:solidFill>
                <a:sysClr val="windowText" lastClr="000000"/>
              </a:solidFill>
            </a:endParaRPr>
          </a:p>
          <a:p>
            <a:pPr algn="just"/>
            <a:endParaRPr lang="en-IN" kern="0">
              <a:solidFill>
                <a:sysClr val="windowText" lastClr="000000"/>
              </a:solidFill>
            </a:endParaRPr>
          </a:p>
        </p:txBody>
      </p:sp>
      <p:pic>
        <p:nvPicPr>
          <p:cNvPr id="6" name="Picture 5">
            <a:extLst>
              <a:ext uri="{FF2B5EF4-FFF2-40B4-BE49-F238E27FC236}">
                <a16:creationId xmlns:a16="http://schemas.microsoft.com/office/drawing/2014/main" id="{EEEE0FA9-2F34-4489-8749-769B03B6E11C}"/>
              </a:ext>
            </a:extLst>
          </p:cNvPr>
          <p:cNvPicPr>
            <a:picLocks noChangeAspect="1"/>
          </p:cNvPicPr>
          <p:nvPr/>
        </p:nvPicPr>
        <p:blipFill>
          <a:blip r:embed="rId2"/>
          <a:stretch>
            <a:fillRect/>
          </a:stretch>
        </p:blipFill>
        <p:spPr>
          <a:xfrm>
            <a:off x="9711413" y="1931164"/>
            <a:ext cx="8576587" cy="5791200"/>
          </a:xfrm>
          <a:prstGeom prst="rect">
            <a:avLst/>
          </a:prstGeom>
        </p:spPr>
      </p:pic>
      <p:sp>
        <p:nvSpPr>
          <p:cNvPr id="7" name="TextBox 6">
            <a:extLst>
              <a:ext uri="{FF2B5EF4-FFF2-40B4-BE49-F238E27FC236}">
                <a16:creationId xmlns:a16="http://schemas.microsoft.com/office/drawing/2014/main" id="{2A3FAFD1-A781-49BF-A312-93A4EF8575D3}"/>
              </a:ext>
            </a:extLst>
          </p:cNvPr>
          <p:cNvSpPr txBox="1"/>
          <p:nvPr/>
        </p:nvSpPr>
        <p:spPr>
          <a:xfrm>
            <a:off x="12573000" y="8320028"/>
            <a:ext cx="3962400" cy="369332"/>
          </a:xfrm>
          <a:prstGeom prst="rect">
            <a:avLst/>
          </a:prstGeom>
          <a:noFill/>
        </p:spPr>
        <p:txBody>
          <a:bodyPr wrap="square">
            <a:spAutoFit/>
          </a:bodyPr>
          <a:lstStyle/>
          <a:p>
            <a:r>
              <a:rPr lang="en-US" sz="1800" b="1" kern="1200">
                <a:solidFill>
                  <a:schemeClr val="tx1"/>
                </a:solidFill>
                <a:latin typeface="Tahoma" panose="020B0604030504040204" pitchFamily="34" charset="0"/>
                <a:ea typeface="Tahoma" panose="020B0604030504040204" pitchFamily="34" charset="0"/>
                <a:cs typeface="Tahoma" panose="020B0604030504040204" pitchFamily="34" charset="0"/>
              </a:rPr>
              <a:t>Missing values by percentage</a:t>
            </a:r>
            <a:endParaRPr lang="en-IN" b="1"/>
          </a:p>
        </p:txBody>
      </p:sp>
    </p:spTree>
    <p:extLst>
      <p:ext uri="{BB962C8B-B14F-4D97-AF65-F5344CB8AC3E}">
        <p14:creationId xmlns:p14="http://schemas.microsoft.com/office/powerpoint/2010/main" val="817298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2153E22-67A5-4CCF-BB28-CD8618509BC5}"/>
              </a:ext>
            </a:extLst>
          </p:cNvPr>
          <p:cNvSpPr txBox="1">
            <a:spLocks/>
          </p:cNvSpPr>
          <p:nvPr/>
        </p:nvSpPr>
        <p:spPr>
          <a:xfrm>
            <a:off x="428868" y="470409"/>
            <a:ext cx="5764114" cy="615553"/>
          </a:xfrm>
          <a:prstGeom prst="rect">
            <a:avLst/>
          </a:prstGeom>
        </p:spPr>
        <p:txBody>
          <a:bodyPr wrap="square" lIns="0" tIns="0" rIns="0" bIns="0">
            <a:spAutoFit/>
          </a:bodyPr>
          <a:lstStyle>
            <a:lvl1pPr>
              <a:defRPr sz="8000" b="1" i="0">
                <a:solidFill>
                  <a:schemeClr val="tx1"/>
                </a:solidFill>
                <a:latin typeface="Tahoma"/>
                <a:ea typeface="+mj-ea"/>
                <a:cs typeface="Tahoma"/>
              </a:defRPr>
            </a:lvl1pPr>
          </a:lstStyle>
          <a:p>
            <a:r>
              <a:rPr lang="en-IN" sz="4000" kern="0"/>
              <a:t>Data Transformation</a:t>
            </a:r>
          </a:p>
        </p:txBody>
      </p:sp>
      <p:sp>
        <p:nvSpPr>
          <p:cNvPr id="15" name="Text Placeholder 2">
            <a:extLst>
              <a:ext uri="{FF2B5EF4-FFF2-40B4-BE49-F238E27FC236}">
                <a16:creationId xmlns:a16="http://schemas.microsoft.com/office/drawing/2014/main" id="{C04309F7-99D6-4143-A2A6-286D52C60526}"/>
              </a:ext>
            </a:extLst>
          </p:cNvPr>
          <p:cNvSpPr txBox="1">
            <a:spLocks/>
          </p:cNvSpPr>
          <p:nvPr/>
        </p:nvSpPr>
        <p:spPr>
          <a:xfrm>
            <a:off x="394232" y="1891459"/>
            <a:ext cx="16002000" cy="3262432"/>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FontTx/>
              <a:buChar char="-"/>
            </a:pPr>
            <a:r>
              <a:rPr lang="en-US" sz="2200">
                <a:latin typeface="Tahoma" panose="020B0604030504040204" pitchFamily="34" charset="0"/>
                <a:ea typeface="Tahoma" panose="020B0604030504040204" pitchFamily="34" charset="0"/>
                <a:cs typeface="Tahoma" panose="020B0604030504040204" pitchFamily="34" charset="0"/>
              </a:rPr>
              <a:t>From initial Observation , looks link </a:t>
            </a:r>
            <a:r>
              <a:rPr lang="en-US" sz="2200" err="1">
                <a:latin typeface="Tahoma" panose="020B0604030504040204" pitchFamily="34" charset="0"/>
                <a:ea typeface="Tahoma" panose="020B0604030504040204" pitchFamily="34" charset="0"/>
                <a:cs typeface="Tahoma" panose="020B0604030504040204" pitchFamily="34" charset="0"/>
              </a:rPr>
              <a:t>Start_Time</a:t>
            </a:r>
            <a:r>
              <a:rPr lang="en-US" sz="2200">
                <a:latin typeface="Tahoma" panose="020B0604030504040204" pitchFamily="34" charset="0"/>
                <a:ea typeface="Tahoma" panose="020B0604030504040204" pitchFamily="34" charset="0"/>
                <a:cs typeface="Tahoma" panose="020B0604030504040204" pitchFamily="34" charset="0"/>
              </a:rPr>
              <a:t>, </a:t>
            </a:r>
            <a:r>
              <a:rPr lang="en-US" sz="2200" err="1">
                <a:latin typeface="Tahoma" panose="020B0604030504040204" pitchFamily="34" charset="0"/>
                <a:ea typeface="Tahoma" panose="020B0604030504040204" pitchFamily="34" charset="0"/>
                <a:cs typeface="Tahoma" panose="020B0604030504040204" pitchFamily="34" charset="0"/>
              </a:rPr>
              <a:t>End_Time</a:t>
            </a:r>
            <a:r>
              <a:rPr lang="en-US" sz="2200">
                <a:latin typeface="Tahoma" panose="020B0604030504040204" pitchFamily="34" charset="0"/>
                <a:ea typeface="Tahoma" panose="020B0604030504040204" pitchFamily="34" charset="0"/>
                <a:cs typeface="Tahoma" panose="020B0604030504040204" pitchFamily="34" charset="0"/>
              </a:rPr>
              <a:t>, </a:t>
            </a:r>
            <a:r>
              <a:rPr lang="en-US" sz="2200" err="1">
                <a:latin typeface="Tahoma" panose="020B0604030504040204" pitchFamily="34" charset="0"/>
                <a:ea typeface="Tahoma" panose="020B0604030504040204" pitchFamily="34" charset="0"/>
                <a:cs typeface="Tahoma" panose="020B0604030504040204" pitchFamily="34" charset="0"/>
              </a:rPr>
              <a:t>Weather_Timestamp</a:t>
            </a:r>
            <a:r>
              <a:rPr lang="en-US" sz="2200">
                <a:latin typeface="Tahoma" panose="020B0604030504040204" pitchFamily="34" charset="0"/>
                <a:ea typeface="Tahoma" panose="020B0604030504040204" pitchFamily="34" charset="0"/>
                <a:cs typeface="Tahoma" panose="020B0604030504040204" pitchFamily="34" charset="0"/>
              </a:rPr>
              <a:t> column type is object which is incorrect to deal with date-time calculation.</a:t>
            </a:r>
          </a:p>
          <a:p>
            <a:pPr marL="342900" indent="-342900" algn="just">
              <a:buFontTx/>
              <a:buChar char="-"/>
            </a:pPr>
            <a:endParaRPr lang="en-US" sz="2200">
              <a:latin typeface="Tahoma" panose="020B0604030504040204" pitchFamily="34" charset="0"/>
              <a:ea typeface="Tahoma" panose="020B0604030504040204" pitchFamily="34" charset="0"/>
              <a:cs typeface="Tahoma" panose="020B0604030504040204" pitchFamily="34" charset="0"/>
            </a:endParaRPr>
          </a:p>
          <a:p>
            <a:pPr algn="just"/>
            <a:r>
              <a:rPr lang="en-US" sz="2200">
                <a:latin typeface="Tahoma" panose="020B0604030504040204" pitchFamily="34" charset="0"/>
                <a:ea typeface="Tahoma" panose="020B0604030504040204" pitchFamily="34" charset="0"/>
                <a:cs typeface="Tahoma" panose="020B0604030504040204" pitchFamily="34" charset="0"/>
              </a:rPr>
              <a:t>	</a:t>
            </a:r>
          </a:p>
          <a:p>
            <a:pPr algn="just"/>
            <a:r>
              <a:rPr lang="en-US" sz="2200">
                <a:latin typeface="Tahoma" panose="020B0604030504040204" pitchFamily="34" charset="0"/>
                <a:ea typeface="Tahoma" panose="020B0604030504040204" pitchFamily="34" charset="0"/>
                <a:cs typeface="Tahoma" panose="020B0604030504040204" pitchFamily="34" charset="0"/>
              </a:rPr>
              <a:t>    Step 1 :  Converting above column’s type to datetime.</a:t>
            </a:r>
          </a:p>
          <a:p>
            <a:pPr algn="just"/>
            <a:endParaRPr lang="en-US" sz="2200">
              <a:latin typeface="Tahoma" panose="020B0604030504040204" pitchFamily="34" charset="0"/>
              <a:ea typeface="Tahoma" panose="020B0604030504040204" pitchFamily="34" charset="0"/>
              <a:cs typeface="Tahoma" panose="020B0604030504040204" pitchFamily="34" charset="0"/>
            </a:endParaRPr>
          </a:p>
          <a:p>
            <a:pPr algn="just"/>
            <a:r>
              <a:rPr lang="en-US" sz="2200">
                <a:latin typeface="Tahoma" panose="020B0604030504040204" pitchFamily="34" charset="0"/>
                <a:ea typeface="Tahoma" panose="020B0604030504040204" pitchFamily="34" charset="0"/>
                <a:cs typeface="Tahoma" panose="020B0604030504040204" pitchFamily="34" charset="0"/>
              </a:rPr>
              <a:t>    Step 2 :  Creating </a:t>
            </a:r>
            <a:r>
              <a:rPr lang="en-US" sz="2200" b="1">
                <a:latin typeface="Tahoma" panose="020B0604030504040204" pitchFamily="34" charset="0"/>
                <a:ea typeface="Tahoma" panose="020B0604030504040204" pitchFamily="34" charset="0"/>
                <a:cs typeface="Tahoma" panose="020B0604030504040204" pitchFamily="34" charset="0"/>
              </a:rPr>
              <a:t>Duration</a:t>
            </a:r>
            <a:r>
              <a:rPr lang="en-US" sz="2200">
                <a:latin typeface="Tahoma" panose="020B0604030504040204" pitchFamily="34" charset="0"/>
                <a:ea typeface="Tahoma" panose="020B0604030504040204" pitchFamily="34" charset="0"/>
                <a:cs typeface="Tahoma" panose="020B0604030504040204" pitchFamily="34" charset="0"/>
              </a:rPr>
              <a:t> column using </a:t>
            </a:r>
            <a:r>
              <a:rPr lang="en-US" sz="2200" err="1">
                <a:latin typeface="Tahoma" panose="020B0604030504040204" pitchFamily="34" charset="0"/>
                <a:ea typeface="Tahoma" panose="020B0604030504040204" pitchFamily="34" charset="0"/>
                <a:cs typeface="Tahoma" panose="020B0604030504040204" pitchFamily="34" charset="0"/>
              </a:rPr>
              <a:t>Start_Time</a:t>
            </a:r>
            <a:r>
              <a:rPr lang="en-US" sz="2200">
                <a:latin typeface="Tahoma" panose="020B0604030504040204" pitchFamily="34" charset="0"/>
                <a:ea typeface="Tahoma" panose="020B0604030504040204" pitchFamily="34" charset="0"/>
                <a:cs typeface="Tahoma" panose="020B0604030504040204" pitchFamily="34" charset="0"/>
              </a:rPr>
              <a:t> and </a:t>
            </a:r>
            <a:r>
              <a:rPr lang="en-US" sz="2200" err="1">
                <a:latin typeface="Tahoma" panose="020B0604030504040204" pitchFamily="34" charset="0"/>
                <a:ea typeface="Tahoma" panose="020B0604030504040204" pitchFamily="34" charset="0"/>
                <a:cs typeface="Tahoma" panose="020B0604030504040204" pitchFamily="34" charset="0"/>
              </a:rPr>
              <a:t>End_time</a:t>
            </a:r>
            <a:r>
              <a:rPr lang="en-US" sz="2200">
                <a:latin typeface="Tahoma" panose="020B0604030504040204" pitchFamily="34" charset="0"/>
                <a:ea typeface="Tahoma" panose="020B0604030504040204" pitchFamily="34" charset="0"/>
                <a:cs typeface="Tahoma" panose="020B0604030504040204" pitchFamily="34" charset="0"/>
              </a:rPr>
              <a:t>  column to find Accident duration in seconds. </a:t>
            </a:r>
          </a:p>
          <a:p>
            <a:pPr algn="just"/>
            <a:endParaRPr lang="en-US" sz="220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algn="just"/>
            <a:endParaRPr lang="en-IN" kern="0">
              <a:solidFill>
                <a:sysClr val="windowText" lastClr="000000"/>
              </a:solidFill>
            </a:endParaRPr>
          </a:p>
          <a:p>
            <a:pPr algn="just"/>
            <a:endParaRPr lang="en-IN" kern="0">
              <a:solidFill>
                <a:sysClr val="windowText" lastClr="000000"/>
              </a:solidFill>
            </a:endParaRPr>
          </a:p>
        </p:txBody>
      </p:sp>
    </p:spTree>
    <p:extLst>
      <p:ext uri="{BB962C8B-B14F-4D97-AF65-F5344CB8AC3E}">
        <p14:creationId xmlns:p14="http://schemas.microsoft.com/office/powerpoint/2010/main" val="4012884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A238-866C-48BC-9D36-DD2C4F1F8FEC}"/>
              </a:ext>
            </a:extLst>
          </p:cNvPr>
          <p:cNvSpPr>
            <a:spLocks noGrp="1"/>
          </p:cNvSpPr>
          <p:nvPr>
            <p:ph type="title"/>
          </p:nvPr>
        </p:nvSpPr>
        <p:spPr>
          <a:xfrm>
            <a:off x="2324100" y="3467100"/>
            <a:ext cx="13639800" cy="1231106"/>
          </a:xfrm>
        </p:spPr>
        <p:txBody>
          <a:bodyPr/>
          <a:lstStyle/>
          <a:p>
            <a:pPr algn="ctr"/>
            <a:r>
              <a:rPr lang="en-US"/>
              <a:t>Further Data Analysis</a:t>
            </a:r>
          </a:p>
        </p:txBody>
      </p:sp>
      <p:sp>
        <p:nvSpPr>
          <p:cNvPr id="8" name="object 6">
            <a:extLst>
              <a:ext uri="{FF2B5EF4-FFF2-40B4-BE49-F238E27FC236}">
                <a16:creationId xmlns:a16="http://schemas.microsoft.com/office/drawing/2014/main" id="{B18EC626-CBFA-47FA-B48C-522AEFA794D9}"/>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9" name="object 7">
            <a:extLst>
              <a:ext uri="{FF2B5EF4-FFF2-40B4-BE49-F238E27FC236}">
                <a16:creationId xmlns:a16="http://schemas.microsoft.com/office/drawing/2014/main" id="{91FE2599-5103-4DBA-A77B-DAB7ED9078D7}"/>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0" name="object 8">
            <a:extLst>
              <a:ext uri="{FF2B5EF4-FFF2-40B4-BE49-F238E27FC236}">
                <a16:creationId xmlns:a16="http://schemas.microsoft.com/office/drawing/2014/main" id="{54897074-B6ED-4858-A857-0C9E0DB39637}"/>
              </a:ext>
            </a:extLst>
          </p:cNvPr>
          <p:cNvSpPr txBox="1">
            <a:spLocks/>
          </p:cNvSpPr>
          <p:nvPr/>
        </p:nvSpPr>
        <p:spPr>
          <a:xfrm>
            <a:off x="15803369" y="9420058"/>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Tree>
    <p:extLst>
      <p:ext uri="{BB962C8B-B14F-4D97-AF65-F5344CB8AC3E}">
        <p14:creationId xmlns:p14="http://schemas.microsoft.com/office/powerpoint/2010/main" val="3205868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17647286" cy="55023"/>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Does Higher population areas such as big cities, have more accident?</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257122"/>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p:txBody>
      </p:sp>
      <p:pic>
        <p:nvPicPr>
          <p:cNvPr id="10" name="Picture 9">
            <a:extLst>
              <a:ext uri="{FF2B5EF4-FFF2-40B4-BE49-F238E27FC236}">
                <a16:creationId xmlns:a16="http://schemas.microsoft.com/office/drawing/2014/main" id="{6B674BAD-0381-46F3-8474-012700B3EAB5}"/>
              </a:ext>
            </a:extLst>
          </p:cNvPr>
          <p:cNvPicPr>
            <a:picLocks noChangeAspect="1"/>
          </p:cNvPicPr>
          <p:nvPr/>
        </p:nvPicPr>
        <p:blipFill>
          <a:blip r:embed="rId2"/>
          <a:stretch>
            <a:fillRect/>
          </a:stretch>
        </p:blipFill>
        <p:spPr>
          <a:xfrm>
            <a:off x="3682205" y="1853322"/>
            <a:ext cx="10364789" cy="5320679"/>
          </a:xfrm>
          <a:prstGeom prst="rect">
            <a:avLst/>
          </a:prstGeom>
        </p:spPr>
      </p:pic>
      <p:sp>
        <p:nvSpPr>
          <p:cNvPr id="12" name="object 7">
            <a:extLst>
              <a:ext uri="{FF2B5EF4-FFF2-40B4-BE49-F238E27FC236}">
                <a16:creationId xmlns:a16="http://schemas.microsoft.com/office/drawing/2014/main" id="{43284998-93F7-48EB-82AA-44AC9F9267CF}"/>
              </a:ext>
            </a:extLst>
          </p:cNvPr>
          <p:cNvSpPr txBox="1"/>
          <p:nvPr/>
        </p:nvSpPr>
        <p:spPr>
          <a:xfrm>
            <a:off x="879219" y="7608319"/>
            <a:ext cx="15970759" cy="3398366"/>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Looks like highest populated big cities such as Los Angeles, Houston etc. are having more road accidents. So we can say that big cities which are popular can have high population which leads to more road accidents.</a:t>
            </a:r>
          </a:p>
          <a:p>
            <a:endParaRPr lang="en-US" sz="2200" b="1">
              <a:latin typeface="Tahoma" panose="020B0604030504040204" pitchFamily="34" charset="0"/>
              <a:ea typeface="Tahoma" panose="020B0604030504040204" pitchFamily="34" charset="0"/>
              <a:cs typeface="Tahoma" panose="020B0604030504040204" pitchFamily="34" charset="0"/>
            </a:endParaRPr>
          </a:p>
          <a:p>
            <a:r>
              <a:rPr lang="en-US" sz="2200" b="1">
                <a:latin typeface="Tahoma" panose="020B0604030504040204" pitchFamily="34" charset="0"/>
                <a:ea typeface="Tahoma" panose="020B0604030504040204" pitchFamily="34" charset="0"/>
                <a:cs typeface="Tahoma" panose="020B0604030504040204" pitchFamily="34" charset="0"/>
              </a:rPr>
              <a:t>Note: Population refence link to check the graph –</a:t>
            </a:r>
            <a:r>
              <a:rPr lang="en-US" sz="2200" b="1">
                <a:latin typeface="Tahoma" panose="020B0604030504040204" pitchFamily="34" charset="0"/>
                <a:ea typeface="Tahoma" panose="020B0604030504040204" pitchFamily="34" charset="0"/>
                <a:cs typeface="Tahoma" panose="020B0604030504040204" pitchFamily="34" charset="0"/>
                <a:hlinkClick r:id="rId3"/>
              </a:rPr>
              <a:t>Click here</a:t>
            </a:r>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57028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15970759" cy="55023"/>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What are the top 5 states having </a:t>
            </a:r>
            <a:r>
              <a:rPr lang="en-US" err="1"/>
              <a:t>hightst</a:t>
            </a:r>
            <a:r>
              <a:rPr lang="en-US"/>
              <a:t> number of accidents?</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
        <p:nvSpPr>
          <p:cNvPr id="12" name="object 7">
            <a:extLst>
              <a:ext uri="{FF2B5EF4-FFF2-40B4-BE49-F238E27FC236}">
                <a16:creationId xmlns:a16="http://schemas.microsoft.com/office/drawing/2014/main" id="{43284998-93F7-48EB-82AA-44AC9F9267CF}"/>
              </a:ext>
            </a:extLst>
          </p:cNvPr>
          <p:cNvSpPr txBox="1"/>
          <p:nvPr/>
        </p:nvSpPr>
        <p:spPr>
          <a:xfrm>
            <a:off x="812275" y="7626144"/>
            <a:ext cx="17217051" cy="3398366"/>
          </a:xfrm>
          <a:prstGeom prst="rect">
            <a:avLst/>
          </a:prstGeom>
        </p:spPr>
        <p:txBody>
          <a:bodyPr vert="horz" wrap="square" lIns="0" tIns="12700" rIns="0" bIns="0" rtlCol="0" anchor="t">
            <a:spAutoFit/>
          </a:bodyPr>
          <a:lstStyle/>
          <a:p>
            <a:r>
              <a:rPr lang="en-US" sz="2200" b="1">
                <a:latin typeface="Tahoma"/>
                <a:ea typeface="Tahoma"/>
                <a:cs typeface="Tahoma"/>
              </a:rPr>
              <a:t>Overall, the states which has higher population density contains more road accidents count. Though ,Texas state has more population then </a:t>
            </a:r>
            <a:r>
              <a:rPr lang="en-US" sz="2200" b="1" err="1">
                <a:latin typeface="Tahoma"/>
                <a:ea typeface="Tahoma"/>
                <a:cs typeface="Tahoma"/>
              </a:rPr>
              <a:t>Florida,accidents</a:t>
            </a:r>
            <a:r>
              <a:rPr lang="en-US" sz="2200" b="1">
                <a:latin typeface="Tahoma"/>
                <a:ea typeface="Tahoma"/>
                <a:cs typeface="Tahoma"/>
              </a:rPr>
              <a:t> count were higher in </a:t>
            </a:r>
            <a:r>
              <a:rPr lang="en-US" sz="2200" b="1" err="1">
                <a:latin typeface="Tahoma"/>
                <a:ea typeface="Tahoma"/>
                <a:cs typeface="Tahoma"/>
              </a:rPr>
              <a:t>florida</a:t>
            </a:r>
            <a:r>
              <a:rPr lang="en-US" sz="2200" b="1">
                <a:latin typeface="Tahoma"/>
                <a:ea typeface="Tahoma"/>
                <a:cs typeface="Tahoma"/>
              </a:rPr>
              <a:t> because of its higher population-Area density.</a:t>
            </a:r>
          </a:p>
          <a:p>
            <a:endParaRPr lang="en-US" sz="2200" b="1">
              <a:latin typeface="Tahoma" panose="020B0604030504040204" pitchFamily="34" charset="0"/>
              <a:ea typeface="Tahoma" panose="020B0604030504040204" pitchFamily="34" charset="0"/>
              <a:cs typeface="Tahoma" panose="020B0604030504040204" pitchFamily="34" charset="0"/>
            </a:endParaRPr>
          </a:p>
          <a:p>
            <a:r>
              <a:rPr lang="en-US" sz="2200" b="1">
                <a:latin typeface="Tahoma"/>
                <a:ea typeface="Tahoma"/>
                <a:cs typeface="Tahoma"/>
              </a:rPr>
              <a:t>Note: Population refence link to check the graph –</a:t>
            </a:r>
            <a:r>
              <a:rPr lang="en-US" sz="2200" b="1">
                <a:latin typeface="Tahoma"/>
                <a:ea typeface="Tahoma"/>
                <a:cs typeface="Tahoma"/>
                <a:hlinkClick r:id="rId2"/>
              </a:rPr>
              <a:t>Click here</a:t>
            </a:r>
            <a:endParaRPr lang="en-US" sz="2200">
              <a:latin typeface="Tahoma"/>
              <a:ea typeface="Tahoma"/>
              <a:cs typeface="Tahoma"/>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DF05A8A2-6688-4DDD-9163-57793DBF58FA}"/>
              </a:ext>
            </a:extLst>
          </p:cNvPr>
          <p:cNvPicPr>
            <a:picLocks noChangeAspect="1"/>
          </p:cNvPicPr>
          <p:nvPr/>
        </p:nvPicPr>
        <p:blipFill>
          <a:blip r:embed="rId3"/>
          <a:stretch>
            <a:fillRect/>
          </a:stretch>
        </p:blipFill>
        <p:spPr>
          <a:xfrm>
            <a:off x="3291274" y="1568360"/>
            <a:ext cx="11111873" cy="5799758"/>
          </a:xfrm>
          <a:prstGeom prst="rect">
            <a:avLst/>
          </a:prstGeom>
        </p:spPr>
      </p:pic>
    </p:spTree>
    <p:extLst>
      <p:ext uri="{BB962C8B-B14F-4D97-AF65-F5344CB8AC3E}">
        <p14:creationId xmlns:p14="http://schemas.microsoft.com/office/powerpoint/2010/main" val="1596658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335915" y="1276078"/>
            <a:ext cx="13456286" cy="87904"/>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Show heatmap distribution of accidents on US Map.</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
        <p:nvSpPr>
          <p:cNvPr id="12" name="object 7">
            <a:extLst>
              <a:ext uri="{FF2B5EF4-FFF2-40B4-BE49-F238E27FC236}">
                <a16:creationId xmlns:a16="http://schemas.microsoft.com/office/drawing/2014/main" id="{43284998-93F7-48EB-82AA-44AC9F9267CF}"/>
              </a:ext>
            </a:extLst>
          </p:cNvPr>
          <p:cNvSpPr txBox="1"/>
          <p:nvPr/>
        </p:nvSpPr>
        <p:spPr>
          <a:xfrm>
            <a:off x="4080271" y="8192517"/>
            <a:ext cx="17180181" cy="2382704"/>
          </a:xfrm>
          <a:prstGeom prst="rect">
            <a:avLst/>
          </a:prstGeom>
        </p:spPr>
        <p:txBody>
          <a:bodyPr vert="horz" wrap="square" lIns="0" tIns="12700" rIns="0" bIns="0" rtlCol="0" anchor="t">
            <a:spAutoFit/>
          </a:bodyPr>
          <a:lstStyle/>
          <a:p>
            <a:r>
              <a:rPr lang="en-US" sz="2200" b="1">
                <a:latin typeface="Tahoma"/>
                <a:ea typeface="Tahoma"/>
                <a:cs typeface="Tahoma"/>
              </a:rPr>
              <a:t>Accidents were observed more near to the Junction.</a:t>
            </a:r>
            <a:endParaRPr lang="en-US" sz="2200">
              <a:latin typeface="Tahoma"/>
              <a:ea typeface="Tahoma"/>
              <a:cs typeface="Tahoma"/>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a:p>
            <a:endParaRPr lang="en-US" sz="220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561EDE01-133A-4838-B7B8-F013674F9F21}"/>
              </a:ext>
            </a:extLst>
          </p:cNvPr>
          <p:cNvPicPr>
            <a:picLocks noChangeAspect="1"/>
          </p:cNvPicPr>
          <p:nvPr/>
        </p:nvPicPr>
        <p:blipFill>
          <a:blip r:embed="rId2"/>
          <a:stretch>
            <a:fillRect/>
          </a:stretch>
        </p:blipFill>
        <p:spPr>
          <a:xfrm>
            <a:off x="2851341" y="1682471"/>
            <a:ext cx="11245660" cy="6226193"/>
          </a:xfrm>
          <a:prstGeom prst="rect">
            <a:avLst/>
          </a:prstGeom>
        </p:spPr>
      </p:pic>
    </p:spTree>
    <p:extLst>
      <p:ext uri="{BB962C8B-B14F-4D97-AF65-F5344CB8AC3E}">
        <p14:creationId xmlns:p14="http://schemas.microsoft.com/office/powerpoint/2010/main" val="385013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335915" y="1276077"/>
            <a:ext cx="15467454" cy="87905"/>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How many accident records having bump in the road nearby?</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
        <p:nvSpPr>
          <p:cNvPr id="12" name="object 7">
            <a:extLst>
              <a:ext uri="{FF2B5EF4-FFF2-40B4-BE49-F238E27FC236}">
                <a16:creationId xmlns:a16="http://schemas.microsoft.com/office/drawing/2014/main" id="{43284998-93F7-48EB-82AA-44AC9F9267CF}"/>
              </a:ext>
            </a:extLst>
          </p:cNvPr>
          <p:cNvSpPr txBox="1"/>
          <p:nvPr/>
        </p:nvSpPr>
        <p:spPr>
          <a:xfrm>
            <a:off x="1156468" y="8002720"/>
            <a:ext cx="17180181" cy="689932"/>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From graph , looks like 99% of time accidents happened when there was no bump near by which means, bump actually helps to prevent the accident.</a:t>
            </a:r>
            <a:endParaRPr lang="en-US" sz="220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3F4654B5-E997-4254-B6E7-C08964E82809}"/>
              </a:ext>
            </a:extLst>
          </p:cNvPr>
          <p:cNvPicPr>
            <a:picLocks noChangeAspect="1"/>
          </p:cNvPicPr>
          <p:nvPr/>
        </p:nvPicPr>
        <p:blipFill>
          <a:blip r:embed="rId2"/>
          <a:stretch>
            <a:fillRect/>
          </a:stretch>
        </p:blipFill>
        <p:spPr>
          <a:xfrm>
            <a:off x="2590800" y="2136203"/>
            <a:ext cx="10977611" cy="5609801"/>
          </a:xfrm>
          <a:prstGeom prst="rect">
            <a:avLst/>
          </a:prstGeom>
        </p:spPr>
      </p:pic>
    </p:spTree>
    <p:extLst>
      <p:ext uri="{BB962C8B-B14F-4D97-AF65-F5344CB8AC3E}">
        <p14:creationId xmlns:p14="http://schemas.microsoft.com/office/powerpoint/2010/main" val="421168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1"/>
            <a:ext cx="18288000" cy="2700845"/>
          </a:xfrm>
          <a:custGeom>
            <a:avLst/>
            <a:gdLst/>
            <a:ahLst/>
            <a:cxnLst/>
            <a:rect l="l" t="t" r="r" b="b"/>
            <a:pathLst>
              <a:path w="18288000" h="5934075">
                <a:moveTo>
                  <a:pt x="18288000" y="5934075"/>
                </a:moveTo>
                <a:lnTo>
                  <a:pt x="0" y="5934075"/>
                </a:lnTo>
                <a:lnTo>
                  <a:pt x="0" y="0"/>
                </a:lnTo>
                <a:lnTo>
                  <a:pt x="18288000" y="0"/>
                </a:lnTo>
                <a:lnTo>
                  <a:pt x="18288000" y="5934075"/>
                </a:lnTo>
                <a:close/>
              </a:path>
            </a:pathLst>
          </a:custGeom>
          <a:solidFill>
            <a:srgbClr val="003B31"/>
          </a:solidFill>
        </p:spPr>
        <p:txBody>
          <a:bodyPr wrap="square" lIns="0" tIns="0" rIns="0" bIns="0" rtlCol="0"/>
          <a:lstStyle/>
          <a:p>
            <a:endParaRPr/>
          </a:p>
        </p:txBody>
      </p:sp>
      <p:sp>
        <p:nvSpPr>
          <p:cNvPr id="5" name="object 5"/>
          <p:cNvSpPr txBox="1">
            <a:spLocks noGrp="1"/>
          </p:cNvSpPr>
          <p:nvPr>
            <p:ph type="title"/>
          </p:nvPr>
        </p:nvSpPr>
        <p:spPr>
          <a:xfrm>
            <a:off x="6879205" y="711026"/>
            <a:ext cx="7711671" cy="1063112"/>
          </a:xfrm>
          <a:prstGeom prst="rect">
            <a:avLst/>
          </a:prstGeom>
        </p:spPr>
        <p:txBody>
          <a:bodyPr vert="horz" wrap="square" lIns="0" tIns="138430" rIns="0" bIns="0" rtlCol="0">
            <a:spAutoFit/>
          </a:bodyPr>
          <a:lstStyle/>
          <a:p>
            <a:pPr marL="12700">
              <a:lnSpc>
                <a:spcPct val="100000"/>
              </a:lnSpc>
              <a:spcBef>
                <a:spcPts val="1090"/>
              </a:spcBef>
            </a:pPr>
            <a:r>
              <a:rPr lang="en-US" sz="6000" spc="55">
                <a:solidFill>
                  <a:srgbClr val="FFFFFF"/>
                </a:solidFill>
              </a:rPr>
              <a:t>Dataset Overview</a:t>
            </a:r>
            <a:endParaRPr lang="en-US" sz="6000"/>
          </a:p>
        </p:txBody>
      </p:sp>
      <p:sp>
        <p:nvSpPr>
          <p:cNvPr id="6" name="object 6"/>
          <p:cNvSpPr txBox="1"/>
          <p:nvPr/>
        </p:nvSpPr>
        <p:spPr>
          <a:xfrm>
            <a:off x="6934827" y="1865391"/>
            <a:ext cx="8531431" cy="444352"/>
          </a:xfrm>
          <a:prstGeom prst="rect">
            <a:avLst/>
          </a:prstGeom>
        </p:spPr>
        <p:txBody>
          <a:bodyPr vert="horz" wrap="square" lIns="0" tIns="13335" rIns="0" bIns="0" rtlCol="0">
            <a:spAutoFit/>
          </a:bodyPr>
          <a:lstStyle/>
          <a:p>
            <a:pPr marL="12700">
              <a:lnSpc>
                <a:spcPct val="100000"/>
              </a:lnSpc>
              <a:spcBef>
                <a:spcPts val="105"/>
              </a:spcBef>
            </a:pPr>
            <a:r>
              <a:rPr lang="en-US" sz="2800" b="1" spc="55">
                <a:solidFill>
                  <a:srgbClr val="FFFFFF"/>
                </a:solidFill>
              </a:rPr>
              <a:t>A Countrywide Traffic Accident Dataset (2016 - 2020)</a:t>
            </a:r>
            <a:endParaRPr sz="2800" b="1">
              <a:latin typeface="Verdana"/>
              <a:cs typeface="Verdana"/>
            </a:endParaRPr>
          </a:p>
        </p:txBody>
      </p:sp>
      <p:sp>
        <p:nvSpPr>
          <p:cNvPr id="7" name="object 7"/>
          <p:cNvSpPr txBox="1"/>
          <p:nvPr/>
        </p:nvSpPr>
        <p:spPr>
          <a:xfrm>
            <a:off x="6839216" y="2866518"/>
            <a:ext cx="11296383" cy="4691028"/>
          </a:xfrm>
          <a:prstGeom prst="rect">
            <a:avLst/>
          </a:prstGeom>
        </p:spPr>
        <p:txBody>
          <a:bodyPr vert="horz" wrap="square" lIns="0" tIns="73660" rIns="0" bIns="0" rtlCol="0">
            <a:spAutoFit/>
          </a:bodyPr>
          <a:lstStyle/>
          <a:p>
            <a:pPr marL="342900" indent="-342900" algn="just">
              <a:buFont typeface="Wingdings" panose="05000000000000000000" pitchFamily="2" charset="2"/>
              <a:buChar char="§"/>
            </a:pPr>
            <a:r>
              <a:rPr lang="en-US" sz="2000" b="1" i="0">
                <a:effectLst/>
                <a:latin typeface="Tahoma" panose="020B0604030504040204" pitchFamily="34" charset="0"/>
                <a:ea typeface="Tahoma" panose="020B0604030504040204" pitchFamily="34" charset="0"/>
                <a:cs typeface="Tahoma" panose="020B0604030504040204" pitchFamily="34" charset="0"/>
              </a:rPr>
              <a:t>This dataset has been collected in real-time, using multiple Traffic APIs. Currently, it contains accident data that are collected from February 2016 to Dec 2020 for the Contiguous United States. </a:t>
            </a:r>
          </a:p>
          <a:p>
            <a:pPr marL="342900" indent="-342900" algn="just">
              <a:buFont typeface="Wingdings" panose="05000000000000000000" pitchFamily="2" charset="2"/>
              <a:buChar char="§"/>
            </a:pPr>
            <a:endParaRPr lang="en-US" sz="2000" b="1">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r>
              <a:rPr lang="en-US" sz="2000" b="1">
                <a:latin typeface="Tahoma" panose="020B0604030504040204" pitchFamily="34" charset="0"/>
                <a:ea typeface="Tahoma" panose="020B0604030504040204" pitchFamily="34" charset="0"/>
                <a:cs typeface="Tahoma" panose="020B0604030504040204" pitchFamily="34" charset="0"/>
              </a:rPr>
              <a:t>This is a nationwide car accident dataset that spans 49 states in the United States.</a:t>
            </a:r>
          </a:p>
          <a:p>
            <a:pPr marL="342900" indent="-342900" algn="just">
              <a:buFont typeface="Wingdings" panose="05000000000000000000" pitchFamily="2" charset="2"/>
              <a:buChar char="§"/>
            </a:pPr>
            <a:endParaRPr lang="en-US" sz="2000" b="1">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r>
              <a:rPr lang="en-US" sz="2000" b="1">
                <a:latin typeface="Tahoma" panose="020B0604030504040204" pitchFamily="34" charset="0"/>
                <a:ea typeface="Tahoma" panose="020B0604030504040204" pitchFamily="34" charset="0"/>
                <a:cs typeface="Tahoma" panose="020B0604030504040204" pitchFamily="34" charset="0"/>
              </a:rPr>
              <a:t>The accident data was acquired using different APIs that give streaming traffic incident (or event) data from February 2016 to December 2020.</a:t>
            </a:r>
          </a:p>
          <a:p>
            <a:pPr marL="342900" indent="-342900" algn="just">
              <a:buFont typeface="Wingdings" panose="05000000000000000000" pitchFamily="2" charset="2"/>
              <a:buChar char="§"/>
            </a:pPr>
            <a:endParaRPr lang="en-US" sz="2000" b="1" i="0">
              <a:effectLst/>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r>
              <a:rPr lang="en-US" sz="2000" b="1">
                <a:latin typeface="Tahoma" panose="020B0604030504040204" pitchFamily="34" charset="0"/>
                <a:ea typeface="Tahoma" panose="020B0604030504040204" pitchFamily="34" charset="0"/>
                <a:cs typeface="Tahoma" panose="020B0604030504040204" pitchFamily="34" charset="0"/>
              </a:rPr>
              <a:t>This dataset contains approximately 3 million accident records collected by a range of entities including US and state departments of transportation, law enforcement agencies, traffic cameras, and traffic sensors within road networks</a:t>
            </a:r>
          </a:p>
          <a:p>
            <a:pPr marL="342900" indent="-342900" algn="just">
              <a:buFont typeface="Wingdings" panose="05000000000000000000" pitchFamily="2" charset="2"/>
              <a:buChar char="§"/>
            </a:pPr>
            <a:endParaRPr lang="en-US" sz="2000" b="1">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r>
              <a:rPr lang="en-US" sz="2000" b="1">
                <a:latin typeface="Tahoma" panose="020B0604030504040204" pitchFamily="34" charset="0"/>
                <a:ea typeface="Tahoma" panose="020B0604030504040204" pitchFamily="34" charset="0"/>
                <a:cs typeface="Tahoma" panose="020B0604030504040204" pitchFamily="34" charset="0"/>
              </a:rPr>
              <a:t>Link for Kaggle dataset: </a:t>
            </a:r>
            <a:r>
              <a:rPr lang="en-US" sz="2000">
                <a:latin typeface="Tahoma" panose="020B0604030504040204" pitchFamily="34" charset="0"/>
                <a:ea typeface="Tahoma" panose="020B0604030504040204" pitchFamily="34" charset="0"/>
                <a:cs typeface="Tahoma" panose="020B0604030504040204" pitchFamily="34" charset="0"/>
                <a:hlinkClick r:id="rId2"/>
              </a:rPr>
              <a:t>https://www.kaggle.com/sobhanmoosavi/us-accidents</a:t>
            </a:r>
            <a:endParaRPr lang="en-US" sz="2000">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
            </a:pPr>
            <a:endParaRPr lang="en-US" sz="2000" b="1">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a:extLst>
              <a:ext uri="{FF2B5EF4-FFF2-40B4-BE49-F238E27FC236}">
                <a16:creationId xmlns:a16="http://schemas.microsoft.com/office/drawing/2014/main" id="{698C9BFB-DF63-4289-B0B8-870008ED4C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54" t="16405" r="20990" b="15961"/>
          <a:stretch/>
        </p:blipFill>
        <p:spPr bwMode="auto">
          <a:xfrm rot="5400000">
            <a:off x="-450331" y="1997746"/>
            <a:ext cx="7644266" cy="585857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5207113-898D-4B83-9DCD-27FE263DF64E}"/>
              </a:ext>
            </a:extLst>
          </p:cNvPr>
          <p:cNvSpPr txBox="1"/>
          <p:nvPr/>
        </p:nvSpPr>
        <p:spPr>
          <a:xfrm>
            <a:off x="457200" y="8736568"/>
            <a:ext cx="4572000" cy="369332"/>
          </a:xfrm>
          <a:prstGeom prst="rect">
            <a:avLst/>
          </a:prstGeom>
          <a:noFill/>
        </p:spPr>
        <p:txBody>
          <a:bodyPr wrap="square" rtlCol="0">
            <a:spAutoFit/>
          </a:bodyPr>
          <a:lstStyle/>
          <a:p>
            <a:r>
              <a:rPr lang="en-US" b="1"/>
              <a:t>Image Source:</a:t>
            </a:r>
            <a:r>
              <a:rPr lang="en-US"/>
              <a:t> </a:t>
            </a:r>
            <a:r>
              <a:rPr lang="en-US">
                <a:hlinkClick r:id="rId4"/>
              </a:rPr>
              <a:t>Link</a:t>
            </a:r>
            <a:r>
              <a:rPr lang="en-US"/>
              <a:t> </a:t>
            </a:r>
            <a:endParaRPr lang="en-US" b="1"/>
          </a:p>
        </p:txBody>
      </p:sp>
      <p:sp>
        <p:nvSpPr>
          <p:cNvPr id="14" name="object 6">
            <a:extLst>
              <a:ext uri="{FF2B5EF4-FFF2-40B4-BE49-F238E27FC236}">
                <a16:creationId xmlns:a16="http://schemas.microsoft.com/office/drawing/2014/main" id="{981AD2E1-C4F0-4DA1-AC3A-2C15CAC317F4}"/>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5" name="object 7">
            <a:extLst>
              <a:ext uri="{FF2B5EF4-FFF2-40B4-BE49-F238E27FC236}">
                <a16:creationId xmlns:a16="http://schemas.microsoft.com/office/drawing/2014/main" id="{FC07ADF5-EF28-4A8E-9A42-BA5D5673CFEC}"/>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6" name="object 8">
            <a:extLst>
              <a:ext uri="{FF2B5EF4-FFF2-40B4-BE49-F238E27FC236}">
                <a16:creationId xmlns:a16="http://schemas.microsoft.com/office/drawing/2014/main" id="{7F683A83-D026-4740-BEBE-2E67749E4C03}"/>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335914" y="1276076"/>
            <a:ext cx="17620525" cy="87905"/>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How many accident records having Traffic Signal on the road nearby?</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
        <p:nvSpPr>
          <p:cNvPr id="12" name="object 7">
            <a:extLst>
              <a:ext uri="{FF2B5EF4-FFF2-40B4-BE49-F238E27FC236}">
                <a16:creationId xmlns:a16="http://schemas.microsoft.com/office/drawing/2014/main" id="{43284998-93F7-48EB-82AA-44AC9F9267CF}"/>
              </a:ext>
            </a:extLst>
          </p:cNvPr>
          <p:cNvSpPr txBox="1"/>
          <p:nvPr/>
        </p:nvSpPr>
        <p:spPr>
          <a:xfrm>
            <a:off x="1156468" y="8002720"/>
            <a:ext cx="17180181" cy="689932"/>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Data clearly shows that Accidents count is higher where there is no traffic signal on the road. So Traffic Systems helps to slow down and prevents the Accident.</a:t>
            </a:r>
            <a:endParaRPr lang="en-US" sz="220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01EC7BF0-E1D3-4B6E-B519-3D6AC0FF413A}"/>
              </a:ext>
            </a:extLst>
          </p:cNvPr>
          <p:cNvPicPr>
            <a:picLocks noChangeAspect="1"/>
          </p:cNvPicPr>
          <p:nvPr/>
        </p:nvPicPr>
        <p:blipFill>
          <a:blip r:embed="rId2"/>
          <a:stretch>
            <a:fillRect/>
          </a:stretch>
        </p:blipFill>
        <p:spPr>
          <a:xfrm>
            <a:off x="3276600" y="1654370"/>
            <a:ext cx="11277600" cy="5401702"/>
          </a:xfrm>
          <a:prstGeom prst="rect">
            <a:avLst/>
          </a:prstGeom>
        </p:spPr>
      </p:pic>
    </p:spTree>
    <p:extLst>
      <p:ext uri="{BB962C8B-B14F-4D97-AF65-F5344CB8AC3E}">
        <p14:creationId xmlns:p14="http://schemas.microsoft.com/office/powerpoint/2010/main" val="2901250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335914" y="1276076"/>
            <a:ext cx="17620525" cy="87905"/>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Are the accidents happening more in colder regions or hot regions ?</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pic>
        <p:nvPicPr>
          <p:cNvPr id="4" name="Picture 3">
            <a:extLst>
              <a:ext uri="{FF2B5EF4-FFF2-40B4-BE49-F238E27FC236}">
                <a16:creationId xmlns:a16="http://schemas.microsoft.com/office/drawing/2014/main" id="{789E98EB-C1B7-4F46-BA28-4CFBA18FA777}"/>
              </a:ext>
            </a:extLst>
          </p:cNvPr>
          <p:cNvPicPr>
            <a:picLocks noChangeAspect="1"/>
          </p:cNvPicPr>
          <p:nvPr/>
        </p:nvPicPr>
        <p:blipFill>
          <a:blip r:embed="rId2"/>
          <a:stretch>
            <a:fillRect/>
          </a:stretch>
        </p:blipFill>
        <p:spPr>
          <a:xfrm>
            <a:off x="2626565" y="2086741"/>
            <a:ext cx="13034870" cy="6653991"/>
          </a:xfrm>
          <a:prstGeom prst="rect">
            <a:avLst/>
          </a:prstGeom>
        </p:spPr>
      </p:pic>
    </p:spTree>
    <p:extLst>
      <p:ext uri="{BB962C8B-B14F-4D97-AF65-F5344CB8AC3E}">
        <p14:creationId xmlns:p14="http://schemas.microsoft.com/office/powerpoint/2010/main" val="1843251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335915" y="1276076"/>
            <a:ext cx="10408286" cy="87904"/>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7956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Is overall accidents rising by every year?</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
        <p:nvSpPr>
          <p:cNvPr id="12" name="object 7">
            <a:extLst>
              <a:ext uri="{FF2B5EF4-FFF2-40B4-BE49-F238E27FC236}">
                <a16:creationId xmlns:a16="http://schemas.microsoft.com/office/drawing/2014/main" id="{43284998-93F7-48EB-82AA-44AC9F9267CF}"/>
              </a:ext>
            </a:extLst>
          </p:cNvPr>
          <p:cNvSpPr txBox="1"/>
          <p:nvPr/>
        </p:nvSpPr>
        <p:spPr>
          <a:xfrm>
            <a:off x="1295400" y="8363283"/>
            <a:ext cx="17180181" cy="689932"/>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Data Clearly shows that accident rate is rising every year which is a serious issue. The count of  Accidents  in 2020 was almost tripled as compared to Accidents had happened in 2016.</a:t>
            </a:r>
            <a:endParaRPr lang="en-US" sz="2200">
              <a:latin typeface="Tahoma" panose="020B0604030504040204" pitchFamily="34" charset="0"/>
              <a:ea typeface="Tahoma" panose="020B0604030504040204" pitchFamily="34" charset="0"/>
              <a:cs typeface="Tahoma" panose="020B0604030504040204" pitchFamily="34" charset="0"/>
            </a:endParaRPr>
          </a:p>
        </p:txBody>
      </p:sp>
      <p:pic>
        <p:nvPicPr>
          <p:cNvPr id="10" name="Picture 9">
            <a:extLst>
              <a:ext uri="{FF2B5EF4-FFF2-40B4-BE49-F238E27FC236}">
                <a16:creationId xmlns:a16="http://schemas.microsoft.com/office/drawing/2014/main" id="{022757CF-5739-4D21-BDC2-F327D0556979}"/>
              </a:ext>
            </a:extLst>
          </p:cNvPr>
          <p:cNvPicPr>
            <a:picLocks noChangeAspect="1"/>
          </p:cNvPicPr>
          <p:nvPr/>
        </p:nvPicPr>
        <p:blipFill>
          <a:blip r:embed="rId2"/>
          <a:stretch>
            <a:fillRect/>
          </a:stretch>
        </p:blipFill>
        <p:spPr>
          <a:xfrm>
            <a:off x="3352800" y="1597812"/>
            <a:ext cx="11277600" cy="6192210"/>
          </a:xfrm>
          <a:prstGeom prst="rect">
            <a:avLst/>
          </a:prstGeom>
        </p:spPr>
      </p:pic>
    </p:spTree>
    <p:extLst>
      <p:ext uri="{BB962C8B-B14F-4D97-AF65-F5344CB8AC3E}">
        <p14:creationId xmlns:p14="http://schemas.microsoft.com/office/powerpoint/2010/main" val="2811844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914" y="1363981"/>
            <a:ext cx="15056486" cy="126560"/>
          </a:xfrm>
          <a:custGeom>
            <a:avLst/>
            <a:gdLst/>
            <a:ahLst/>
            <a:cxnLst/>
            <a:rect l="l" t="t" r="r" b="b"/>
            <a:pathLst>
              <a:path w="3430904" h="92075">
                <a:moveTo>
                  <a:pt x="3430694" y="91944"/>
                </a:moveTo>
                <a:lnTo>
                  <a:pt x="0" y="91944"/>
                </a:lnTo>
                <a:lnTo>
                  <a:pt x="0" y="0"/>
                </a:lnTo>
                <a:lnTo>
                  <a:pt x="3430694" y="0"/>
                </a:lnTo>
                <a:lnTo>
                  <a:pt x="3430694" y="91944"/>
                </a:lnTo>
                <a:close/>
              </a:path>
            </a:pathLst>
          </a:custGeom>
          <a:solidFill>
            <a:srgbClr val="000000"/>
          </a:solidFill>
        </p:spPr>
        <p:txBody>
          <a:bodyPr wrap="square" lIns="0" tIns="0" rIns="0" bIns="0" rtlCol="0"/>
          <a:lstStyle/>
          <a:p>
            <a:endParaRPr/>
          </a:p>
        </p:txBody>
      </p:sp>
      <p:sp>
        <p:nvSpPr>
          <p:cNvPr id="13" name="TextBox 12">
            <a:extLst>
              <a:ext uri="{FF2B5EF4-FFF2-40B4-BE49-F238E27FC236}">
                <a16:creationId xmlns:a16="http://schemas.microsoft.com/office/drawing/2014/main" id="{D2F2483A-B347-4179-82A7-CBC365840147}"/>
              </a:ext>
            </a:extLst>
          </p:cNvPr>
          <p:cNvSpPr txBox="1"/>
          <p:nvPr/>
        </p:nvSpPr>
        <p:spPr>
          <a:xfrm>
            <a:off x="331560" y="647700"/>
            <a:ext cx="16813440" cy="628377"/>
          </a:xfrm>
          <a:prstGeom prst="rect">
            <a:avLst/>
          </a:prstGeom>
        </p:spPr>
        <p:txBody>
          <a:bodyPr vert="horz" wrap="square" lIns="0" tIns="12700" rIns="0" bIns="0" rtlCol="0">
            <a:spAutoFit/>
          </a:bodyPr>
          <a:lstStyle>
            <a:defPPr>
              <a:defRPr lang="en-US"/>
            </a:defPPr>
            <a:lvl1pPr marL="12700">
              <a:lnSpc>
                <a:spcPct val="100000"/>
              </a:lnSpc>
              <a:spcBef>
                <a:spcPts val="100"/>
              </a:spcBef>
              <a:defRPr sz="4000" b="1">
                <a:latin typeface="Tahoma"/>
                <a:cs typeface="Tahoma"/>
              </a:defRPr>
            </a:lvl1pPr>
          </a:lstStyle>
          <a:p>
            <a:r>
              <a:rPr lang="en-US"/>
              <a:t>What places have the longer accident duration time? Why?</a:t>
            </a:r>
          </a:p>
        </p:txBody>
      </p:sp>
      <p:sp>
        <p:nvSpPr>
          <p:cNvPr id="6" name="object 6">
            <a:extLst>
              <a:ext uri="{FF2B5EF4-FFF2-40B4-BE49-F238E27FC236}">
                <a16:creationId xmlns:a16="http://schemas.microsoft.com/office/drawing/2014/main" id="{35ECA3CF-7B88-445B-A8C3-50B6D903106A}"/>
              </a:ext>
            </a:extLst>
          </p:cNvPr>
          <p:cNvSpPr txBox="1"/>
          <p:nvPr/>
        </p:nvSpPr>
        <p:spPr>
          <a:xfrm>
            <a:off x="1149541"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7" name="object 7">
            <a:extLst>
              <a:ext uri="{FF2B5EF4-FFF2-40B4-BE49-F238E27FC236}">
                <a16:creationId xmlns:a16="http://schemas.microsoft.com/office/drawing/2014/main" id="{0712B7DB-55AD-4EB4-B550-3C4CC8CA8DCD}"/>
              </a:ext>
            </a:extLst>
          </p:cNvPr>
          <p:cNvSpPr txBox="1">
            <a:spLocks/>
          </p:cNvSpPr>
          <p:nvPr/>
        </p:nvSpPr>
        <p:spPr>
          <a:xfrm>
            <a:off x="6650562"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8" name="object 8">
            <a:extLst>
              <a:ext uri="{FF2B5EF4-FFF2-40B4-BE49-F238E27FC236}">
                <a16:creationId xmlns:a16="http://schemas.microsoft.com/office/drawing/2014/main" id="{413059B9-35ED-487B-8B59-B188E7EE603D}"/>
              </a:ext>
            </a:extLst>
          </p:cNvPr>
          <p:cNvSpPr txBox="1">
            <a:spLocks/>
          </p:cNvSpPr>
          <p:nvPr/>
        </p:nvSpPr>
        <p:spPr>
          <a:xfrm>
            <a:off x="15803369" y="9639300"/>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pic>
        <p:nvPicPr>
          <p:cNvPr id="5" name="Picture 4">
            <a:extLst>
              <a:ext uri="{FF2B5EF4-FFF2-40B4-BE49-F238E27FC236}">
                <a16:creationId xmlns:a16="http://schemas.microsoft.com/office/drawing/2014/main" id="{C32129CC-15A1-4559-8A7E-E50BC0D87139}"/>
              </a:ext>
            </a:extLst>
          </p:cNvPr>
          <p:cNvPicPr>
            <a:picLocks noChangeAspect="1"/>
          </p:cNvPicPr>
          <p:nvPr/>
        </p:nvPicPr>
        <p:blipFill>
          <a:blip r:embed="rId2"/>
          <a:stretch>
            <a:fillRect/>
          </a:stretch>
        </p:blipFill>
        <p:spPr>
          <a:xfrm>
            <a:off x="2438400" y="1578445"/>
            <a:ext cx="12320156" cy="6717551"/>
          </a:xfrm>
          <a:prstGeom prst="rect">
            <a:avLst/>
          </a:prstGeom>
        </p:spPr>
      </p:pic>
      <p:sp>
        <p:nvSpPr>
          <p:cNvPr id="10" name="object 7">
            <a:extLst>
              <a:ext uri="{FF2B5EF4-FFF2-40B4-BE49-F238E27FC236}">
                <a16:creationId xmlns:a16="http://schemas.microsoft.com/office/drawing/2014/main" id="{D25D91A3-12F5-4588-BCF5-5D4ED59C8733}"/>
              </a:ext>
            </a:extLst>
          </p:cNvPr>
          <p:cNvSpPr txBox="1"/>
          <p:nvPr/>
        </p:nvSpPr>
        <p:spPr>
          <a:xfrm>
            <a:off x="1295400" y="8578053"/>
            <a:ext cx="17180181" cy="351378"/>
          </a:xfrm>
          <a:prstGeom prst="rect">
            <a:avLst/>
          </a:prstGeom>
        </p:spPr>
        <p:txBody>
          <a:bodyPr vert="horz" wrap="square" lIns="0" tIns="12700" rIns="0" bIns="0" rtlCol="0" anchor="t">
            <a:spAutoFit/>
          </a:bodyPr>
          <a:lstStyle/>
          <a:p>
            <a:r>
              <a:rPr lang="en-US" sz="2200" b="1">
                <a:latin typeface="Tahoma" panose="020B0604030504040204" pitchFamily="34" charset="0"/>
                <a:ea typeface="Tahoma" panose="020B0604030504040204" pitchFamily="34" charset="0"/>
                <a:cs typeface="Tahoma" panose="020B0604030504040204" pitchFamily="34" charset="0"/>
              </a:rPr>
              <a:t>Surprisingly , The Accidents near to the airport have higher accident duration, probably due to the traffic near airport.</a:t>
            </a:r>
            <a:endParaRPr lang="en-US" sz="22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90093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A238-866C-48BC-9D36-DD2C4F1F8FEC}"/>
              </a:ext>
            </a:extLst>
          </p:cNvPr>
          <p:cNvSpPr>
            <a:spLocks noGrp="1"/>
          </p:cNvSpPr>
          <p:nvPr>
            <p:ph type="title"/>
          </p:nvPr>
        </p:nvSpPr>
        <p:spPr>
          <a:xfrm>
            <a:off x="1371600" y="2857500"/>
            <a:ext cx="15544800" cy="2462213"/>
          </a:xfrm>
        </p:spPr>
        <p:txBody>
          <a:bodyPr/>
          <a:lstStyle/>
          <a:p>
            <a:pPr algn="ctr"/>
            <a:r>
              <a:rPr lang="en-US"/>
              <a:t>Conclusions &amp; Recommendations</a:t>
            </a:r>
          </a:p>
        </p:txBody>
      </p:sp>
      <p:sp>
        <p:nvSpPr>
          <p:cNvPr id="8" name="object 6">
            <a:extLst>
              <a:ext uri="{FF2B5EF4-FFF2-40B4-BE49-F238E27FC236}">
                <a16:creationId xmlns:a16="http://schemas.microsoft.com/office/drawing/2014/main" id="{B18EC626-CBFA-47FA-B48C-522AEFA794D9}"/>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9" name="object 7">
            <a:extLst>
              <a:ext uri="{FF2B5EF4-FFF2-40B4-BE49-F238E27FC236}">
                <a16:creationId xmlns:a16="http://schemas.microsoft.com/office/drawing/2014/main" id="{91FE2599-5103-4DBA-A77B-DAB7ED9078D7}"/>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0" name="object 8">
            <a:extLst>
              <a:ext uri="{FF2B5EF4-FFF2-40B4-BE49-F238E27FC236}">
                <a16:creationId xmlns:a16="http://schemas.microsoft.com/office/drawing/2014/main" id="{54897074-B6ED-4858-A857-0C9E0DB39637}"/>
              </a:ext>
            </a:extLst>
          </p:cNvPr>
          <p:cNvSpPr txBox="1">
            <a:spLocks/>
          </p:cNvSpPr>
          <p:nvPr/>
        </p:nvSpPr>
        <p:spPr>
          <a:xfrm>
            <a:off x="15803369" y="9420058"/>
            <a:ext cx="1807844" cy="257122"/>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July 27 2021</a:t>
            </a:r>
            <a:endParaRPr lang="en-US">
              <a:cs typeface="Calibri"/>
            </a:endParaRPr>
          </a:p>
        </p:txBody>
      </p:sp>
    </p:spTree>
    <p:extLst>
      <p:ext uri="{BB962C8B-B14F-4D97-AF65-F5344CB8AC3E}">
        <p14:creationId xmlns:p14="http://schemas.microsoft.com/office/powerpoint/2010/main" val="2556208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005195" y="-83291"/>
            <a:ext cx="15970759" cy="11923777"/>
          </a:xfrm>
          <a:prstGeom prst="rect">
            <a:avLst/>
          </a:prstGeom>
        </p:spPr>
        <p:txBody>
          <a:bodyPr vert="horz" wrap="square" lIns="0" tIns="12700" rIns="0" bIns="0" rtlCol="0" anchor="t">
            <a:spAutoFit/>
          </a:bodyPr>
          <a:lstStyle/>
          <a:p>
            <a:endParaRPr lang="en-US" sz="2200" b="1">
              <a:latin typeface="Tahoma" panose="020B0604030504040204" pitchFamily="34" charset="0"/>
              <a:ea typeface="Tahoma" panose="020B0604030504040204" pitchFamily="34" charset="0"/>
              <a:cs typeface="Tahoma" panose="020B0604030504040204" pitchFamily="34" charset="0"/>
            </a:endParaRPr>
          </a:p>
          <a:p>
            <a:endParaRPr lang="en-US" sz="2200" b="1">
              <a:latin typeface="Tahoma"/>
              <a:ea typeface="Tahoma"/>
              <a:cs typeface="Tahoma"/>
            </a:endParaRPr>
          </a:p>
          <a:p>
            <a:pPr marL="342900" indent="-342900" algn="just">
              <a:buFont typeface="Wingdings,Sans-Serif"/>
              <a:buChar char="§"/>
            </a:pPr>
            <a:r>
              <a:rPr lang="en-US" sz="2200" b="1">
                <a:latin typeface="Tahoma"/>
                <a:ea typeface="Tahoma"/>
                <a:cs typeface="Tahoma"/>
              </a:rPr>
              <a:t>Accidents  were observed more near to the Junction.</a:t>
            </a:r>
            <a:endParaRPr lang="en-US">
              <a:cs typeface="Calibri"/>
            </a:endParaRPr>
          </a:p>
          <a:p>
            <a:pPr marL="342900" indent="-342900" algn="just">
              <a:buFont typeface="Wingdings,Sans-Serif"/>
              <a:buChar char="§"/>
            </a:pPr>
            <a:endParaRPr lang="en-US" sz="2200" b="1">
              <a:latin typeface="Tahoma"/>
              <a:ea typeface="Tahoma"/>
              <a:cs typeface="Tahoma"/>
            </a:endParaRPr>
          </a:p>
          <a:p>
            <a:pPr marL="342900" indent="-342900" algn="just">
              <a:buFont typeface="Wingdings"/>
              <a:buChar char="§"/>
            </a:pPr>
            <a:r>
              <a:rPr lang="en-US" sz="2200" b="1">
                <a:latin typeface="Tahoma"/>
                <a:ea typeface="Tahoma"/>
                <a:cs typeface="Tahoma"/>
              </a:rPr>
              <a:t>Looks like highest populated big cities such as Los Angeles, Houston etc. are having more road accidents. So we can say that big cities which are popular can have high population which leads to more road accidents. </a:t>
            </a:r>
            <a:endParaRPr lang="en-US">
              <a:cs typeface="Calibri"/>
            </a:endParaRPr>
          </a:p>
          <a:p>
            <a:pPr marL="342900" indent="-342900" algn="just">
              <a:buFont typeface="Wingdings"/>
              <a:buChar char="§"/>
            </a:pPr>
            <a:endParaRPr lang="en-US" sz="2200" b="1">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a:buChar char="§"/>
            </a:pPr>
            <a:r>
              <a:rPr lang="en-US" sz="2200" b="1">
                <a:latin typeface="Tahoma"/>
                <a:ea typeface="Tahoma"/>
                <a:cs typeface="Tahoma"/>
              </a:rPr>
              <a:t>From graph , looks like 99% of time accidents happened when there was no bump near by which means, bump actually helps to prevent the accident. </a:t>
            </a:r>
          </a:p>
          <a:p>
            <a:pPr marL="342900" indent="-342900" algn="just">
              <a:buFont typeface="Wingdings"/>
              <a:buChar char="§"/>
            </a:pPr>
            <a:endParaRPr lang="en-US" sz="2200" b="1">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a:buChar char="§"/>
            </a:pPr>
            <a:r>
              <a:rPr lang="en-US" sz="2200" b="1">
                <a:latin typeface="Tahoma"/>
                <a:ea typeface="Tahoma"/>
                <a:cs typeface="Tahoma"/>
              </a:rPr>
              <a:t>Data Clearly shows that accident rate is rising every year which is a serious issue. The count of  Accidents  in 2020 was almost tripled as compared to Accidents had happened in 2016. </a:t>
            </a:r>
          </a:p>
          <a:p>
            <a:pPr marL="342900" indent="-342900" algn="just">
              <a:buFont typeface="Wingdings"/>
              <a:buChar char="§"/>
            </a:pPr>
            <a:endParaRPr lang="en-US" sz="2200" b="1">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a:buChar char="§"/>
            </a:pPr>
            <a:r>
              <a:rPr lang="en-US" sz="2200" b="1">
                <a:latin typeface="Tahoma"/>
                <a:ea typeface="Tahoma"/>
                <a:cs typeface="Tahoma"/>
              </a:rPr>
              <a:t>Surprisingly , The Accidents near to the airport have higher accident duration, probably due to the traffic near airport.</a:t>
            </a:r>
          </a:p>
          <a:p>
            <a:pPr marL="342900" indent="-342900" algn="just">
              <a:buFont typeface="Wingdings"/>
              <a:buChar char="§"/>
            </a:pPr>
            <a:endParaRPr lang="en-US" sz="2200" b="1">
              <a:latin typeface="Tahoma"/>
              <a:ea typeface="Tahoma"/>
              <a:cs typeface="Tahoma"/>
            </a:endParaRPr>
          </a:p>
          <a:p>
            <a:pPr marL="342900" indent="-342900" algn="just">
              <a:buFont typeface="Wingdings"/>
              <a:buChar char="§"/>
            </a:pPr>
            <a:r>
              <a:rPr lang="en-US" sz="2200" b="1">
                <a:latin typeface="Tahoma"/>
                <a:ea typeface="Tahoma"/>
                <a:cs typeface="Tahoma"/>
              </a:rPr>
              <a:t>Overall, the states which has higher population density contains more road accidents count. Though ,Texas state has more population then Florida, accidents count were higher in Florida because of its higher population-Area density. </a:t>
            </a:r>
          </a:p>
          <a:p>
            <a:pPr marL="342900" indent="-342900" algn="just">
              <a:buFont typeface="Wingdings"/>
              <a:buChar char="§"/>
            </a:pPr>
            <a:endParaRPr lang="en-US" sz="2200" b="1">
              <a:latin typeface="Tahoma"/>
              <a:ea typeface="Tahoma"/>
              <a:cs typeface="Tahoma"/>
            </a:endParaRPr>
          </a:p>
          <a:p>
            <a:pPr marL="342900" indent="-342900" algn="just">
              <a:buFont typeface="Wingdings"/>
              <a:buChar char="§"/>
            </a:pPr>
            <a:r>
              <a:rPr lang="en-US" sz="2200" b="1">
                <a:latin typeface="Tahoma"/>
                <a:ea typeface="Tahoma"/>
                <a:cs typeface="Tahoma"/>
              </a:rPr>
              <a:t>Analysis helps us to draw a conclusion that Traffic signals is also a key factor which leads to huge amount accidents as per this given data.</a:t>
            </a:r>
          </a:p>
          <a:p>
            <a:pPr marL="342900" indent="-342900" algn="just">
              <a:buFont typeface="Wingdings"/>
              <a:buChar char="§"/>
            </a:pPr>
            <a:endParaRPr lang="en-US" sz="2200" b="1">
              <a:latin typeface="Tahoma"/>
              <a:ea typeface="Tahoma"/>
              <a:cs typeface="Tahoma"/>
            </a:endParaRPr>
          </a:p>
          <a:p>
            <a:pPr marL="342900" indent="-342900" algn="just">
              <a:buFont typeface="Wingdings"/>
              <a:buChar char="§"/>
            </a:pPr>
            <a:r>
              <a:rPr lang="en-US" sz="2200" b="1">
                <a:latin typeface="Tahoma"/>
                <a:ea typeface="Tahoma"/>
                <a:cs typeface="Tahoma"/>
              </a:rPr>
              <a:t>There is no data for New York City in this Dataset even though it is a highly populated  city and high road accident count.(Reference took from Wikipedia article)</a:t>
            </a:r>
          </a:p>
          <a:p>
            <a:pPr marL="342900" indent="-342900" algn="just">
              <a:buFont typeface="Wingdings"/>
              <a:buChar char="§"/>
            </a:pPr>
            <a:endParaRPr lang="en-US" sz="2200" b="1">
              <a:latin typeface="Tahoma"/>
              <a:ea typeface="Tahoma"/>
              <a:cs typeface="Tahoma"/>
            </a:endParaRPr>
          </a:p>
          <a:p>
            <a:pPr marL="342900" indent="-342900" algn="just">
              <a:buFont typeface="Arial"/>
              <a:buChar char="•"/>
            </a:pPr>
            <a:r>
              <a:rPr lang="en-US" sz="2200" b="1">
                <a:latin typeface="Tahoma"/>
                <a:ea typeface="Tahoma"/>
                <a:cs typeface="Tahoma"/>
              </a:rPr>
              <a:t>The data is incomplete for year 2016, So some observations are not completely trusted for that year.</a:t>
            </a:r>
          </a:p>
          <a:p>
            <a:pPr marL="342900" indent="-342900">
              <a:buFont typeface="Wingdings"/>
              <a:buChar char="§"/>
            </a:pPr>
            <a:endParaRPr lang="en-US">
              <a:cs typeface="Calibri"/>
            </a:endParaRPr>
          </a:p>
          <a:p>
            <a:pPr marL="342900" indent="-342900">
              <a:buFont typeface="Wingdings"/>
              <a:buChar char="§"/>
            </a:pPr>
            <a:endParaRPr lang="en-US" sz="2200" b="1">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a:buChar char="§"/>
            </a:pPr>
            <a:endParaRPr lang="en-US" sz="2200" b="1">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a:buChar char="§"/>
            </a:pPr>
            <a:endParaRPr lang="en-US" sz="2200">
              <a:latin typeface="Calibri"/>
              <a:ea typeface="Tahoma" panose="020B0604030504040204" pitchFamily="34" charset="0"/>
              <a:cs typeface="Calibri"/>
            </a:endParaRPr>
          </a:p>
          <a:p>
            <a:endParaRPr lang="en-US" sz="2400">
              <a:latin typeface="Tahoma" panose="020B0604030504040204" pitchFamily="34" charset="0"/>
              <a:ea typeface="Tahoma" panose="020B0604030504040204" pitchFamily="34" charset="0"/>
              <a:cs typeface="Tahoma" panose="020B0604030504040204" pitchFamily="34" charset="0"/>
            </a:endParaRPr>
          </a:p>
          <a:p>
            <a:endParaRPr lang="en-US" sz="2400">
              <a:latin typeface="Tahoma" panose="020B0604030504040204" pitchFamily="34" charset="0"/>
              <a:ea typeface="Tahoma" panose="020B0604030504040204" pitchFamily="34" charset="0"/>
              <a:cs typeface="Tahoma" panose="020B0604030504040204" pitchFamily="34" charset="0"/>
            </a:endParaRPr>
          </a:p>
          <a:p>
            <a:endParaRPr lang="en-US" sz="2400">
              <a:latin typeface="Tahoma" panose="020B0604030504040204" pitchFamily="34" charset="0"/>
              <a:ea typeface="Tahoma" panose="020B0604030504040204" pitchFamily="34" charset="0"/>
              <a:cs typeface="Tahoma" panose="020B0604030504040204" pitchFamily="34" charset="0"/>
            </a:endParaRPr>
          </a:p>
          <a:p>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3" name="object 6">
            <a:extLst>
              <a:ext uri="{FF2B5EF4-FFF2-40B4-BE49-F238E27FC236}">
                <a16:creationId xmlns:a16="http://schemas.microsoft.com/office/drawing/2014/main" id="{8DF99E25-409F-4D40-9D11-F5ABD05ACEE8}"/>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AB6C79EC-C823-450F-B894-B662CD34D36F}"/>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2D9551F2-15F1-4F12-B1C7-8707AB683756}"/>
              </a:ext>
            </a:extLst>
          </p:cNvPr>
          <p:cNvSpPr txBox="1">
            <a:spLocks/>
          </p:cNvSpPr>
          <p:nvPr/>
        </p:nvSpPr>
        <p:spPr>
          <a:xfrm>
            <a:off x="15803369" y="9420058"/>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spTree>
    <p:extLst>
      <p:ext uri="{BB962C8B-B14F-4D97-AF65-F5344CB8AC3E}">
        <p14:creationId xmlns:p14="http://schemas.microsoft.com/office/powerpoint/2010/main" val="3566820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051367" y="2474885"/>
            <a:ext cx="2825433" cy="340350"/>
          </a:xfrm>
          <a:prstGeom prst="rect">
            <a:avLst/>
          </a:prstGeom>
        </p:spPr>
        <p:txBody>
          <a:bodyPr vert="horz" wrap="square" lIns="0" tIns="12700" rIns="0" bIns="0" rtlCol="0">
            <a:spAutoFit/>
          </a:bodyPr>
          <a:lstStyle/>
          <a:p>
            <a:pPr marL="12700" marR="5080">
              <a:lnSpc>
                <a:spcPct val="116399"/>
              </a:lnSpc>
              <a:spcBef>
                <a:spcPts val="100"/>
              </a:spcBef>
            </a:pPr>
            <a:r>
              <a:rPr lang="en-US" sz="1900" spc="15">
                <a:latin typeface="Lucida Sans Unicode"/>
                <a:cs typeface="Lucida Sans Unicode"/>
              </a:rPr>
              <a:t>1</a:t>
            </a:r>
            <a:endParaRPr sz="1900">
              <a:latin typeface="Lucida Sans Unicode"/>
              <a:cs typeface="Lucida Sans Unicode"/>
            </a:endParaRPr>
          </a:p>
        </p:txBody>
      </p:sp>
      <p:sp>
        <p:nvSpPr>
          <p:cNvPr id="13" name="object 13"/>
          <p:cNvSpPr txBox="1"/>
          <p:nvPr/>
        </p:nvSpPr>
        <p:spPr>
          <a:xfrm>
            <a:off x="17000308" y="825936"/>
            <a:ext cx="272415" cy="299720"/>
          </a:xfrm>
          <a:prstGeom prst="rect">
            <a:avLst/>
          </a:prstGeom>
        </p:spPr>
        <p:txBody>
          <a:bodyPr vert="horz" wrap="square" lIns="0" tIns="12065" rIns="0" bIns="0" rtlCol="0">
            <a:spAutoFit/>
          </a:bodyPr>
          <a:lstStyle/>
          <a:p>
            <a:pPr marL="12700">
              <a:lnSpc>
                <a:spcPct val="100000"/>
              </a:lnSpc>
              <a:spcBef>
                <a:spcPts val="95"/>
              </a:spcBef>
            </a:pPr>
            <a:r>
              <a:rPr sz="1800" b="1" spc="-345">
                <a:latin typeface="Arial"/>
                <a:cs typeface="Arial"/>
              </a:rPr>
              <a:t>1</a:t>
            </a:r>
            <a:r>
              <a:rPr sz="1800" b="1" spc="275">
                <a:latin typeface="Arial"/>
                <a:cs typeface="Arial"/>
              </a:rPr>
              <a:t>0</a:t>
            </a:r>
            <a:endParaRPr sz="1800">
              <a:latin typeface="Arial"/>
              <a:cs typeface="Arial"/>
            </a:endParaRPr>
          </a:p>
        </p:txBody>
      </p:sp>
      <p:sp>
        <p:nvSpPr>
          <p:cNvPr id="19" name="object 6">
            <a:extLst>
              <a:ext uri="{FF2B5EF4-FFF2-40B4-BE49-F238E27FC236}">
                <a16:creationId xmlns:a16="http://schemas.microsoft.com/office/drawing/2014/main" id="{40C0AA03-2B15-4A9A-9C71-843227F4E75F}"/>
              </a:ext>
            </a:extLst>
          </p:cNvPr>
          <p:cNvSpPr txBox="1"/>
          <p:nvPr/>
        </p:nvSpPr>
        <p:spPr>
          <a:xfrm>
            <a:off x="8763000" y="2474885"/>
            <a:ext cx="2825433" cy="340350"/>
          </a:xfrm>
          <a:prstGeom prst="rect">
            <a:avLst/>
          </a:prstGeom>
        </p:spPr>
        <p:txBody>
          <a:bodyPr vert="horz" wrap="square" lIns="0" tIns="12700" rIns="0" bIns="0" rtlCol="0">
            <a:spAutoFit/>
          </a:bodyPr>
          <a:lstStyle/>
          <a:p>
            <a:pPr marL="12700" marR="5080">
              <a:lnSpc>
                <a:spcPct val="116399"/>
              </a:lnSpc>
              <a:spcBef>
                <a:spcPts val="100"/>
              </a:spcBef>
            </a:pPr>
            <a:r>
              <a:rPr lang="en-US" sz="1900" spc="15">
                <a:latin typeface="Lucida Sans Unicode"/>
                <a:cs typeface="Lucida Sans Unicode"/>
              </a:rPr>
              <a:t>1</a:t>
            </a:r>
            <a:endParaRPr sz="1900">
              <a:latin typeface="Lucida Sans Unicode"/>
              <a:cs typeface="Lucida Sans Unicode"/>
            </a:endParaRPr>
          </a:p>
        </p:txBody>
      </p:sp>
      <p:sp>
        <p:nvSpPr>
          <p:cNvPr id="26" name="object 2">
            <a:extLst>
              <a:ext uri="{FF2B5EF4-FFF2-40B4-BE49-F238E27FC236}">
                <a16:creationId xmlns:a16="http://schemas.microsoft.com/office/drawing/2014/main" id="{EBFBC65E-8D61-4753-B441-027832691ADC}"/>
              </a:ext>
            </a:extLst>
          </p:cNvPr>
          <p:cNvSpPr/>
          <p:nvPr/>
        </p:nvSpPr>
        <p:spPr>
          <a:xfrm rot="5400000">
            <a:off x="8221153" y="-6938121"/>
            <a:ext cx="2474887" cy="17602202"/>
          </a:xfrm>
          <a:custGeom>
            <a:avLst/>
            <a:gdLst/>
            <a:ahLst/>
            <a:cxnLst/>
            <a:rect l="l" t="t" r="r" b="b"/>
            <a:pathLst>
              <a:path w="2609850" h="10287000">
                <a:moveTo>
                  <a:pt x="2609850" y="10287000"/>
                </a:moveTo>
                <a:lnTo>
                  <a:pt x="0" y="10287000"/>
                </a:lnTo>
                <a:lnTo>
                  <a:pt x="0" y="0"/>
                </a:lnTo>
                <a:lnTo>
                  <a:pt x="2609850" y="0"/>
                </a:lnTo>
                <a:lnTo>
                  <a:pt x="2609850" y="10287000"/>
                </a:lnTo>
                <a:close/>
              </a:path>
            </a:pathLst>
          </a:custGeom>
          <a:solidFill>
            <a:srgbClr val="003B31"/>
          </a:solidFill>
        </p:spPr>
        <p:txBody>
          <a:bodyPr wrap="square" lIns="0" tIns="0" rIns="0" bIns="0" rtlCol="0"/>
          <a:lstStyle/>
          <a:p>
            <a:endParaRPr/>
          </a:p>
        </p:txBody>
      </p:sp>
      <p:sp>
        <p:nvSpPr>
          <p:cNvPr id="27" name="object 4">
            <a:extLst>
              <a:ext uri="{FF2B5EF4-FFF2-40B4-BE49-F238E27FC236}">
                <a16:creationId xmlns:a16="http://schemas.microsoft.com/office/drawing/2014/main" id="{13972570-7559-4931-8760-F471068A35B9}"/>
              </a:ext>
            </a:extLst>
          </p:cNvPr>
          <p:cNvSpPr txBox="1">
            <a:spLocks/>
          </p:cNvSpPr>
          <p:nvPr/>
        </p:nvSpPr>
        <p:spPr>
          <a:xfrm>
            <a:off x="1115319" y="1029830"/>
            <a:ext cx="11432719" cy="1028487"/>
          </a:xfrm>
          <a:prstGeom prst="rect">
            <a:avLst/>
          </a:prstGeom>
        </p:spPr>
        <p:txBody>
          <a:bodyPr vert="horz" wrap="square" lIns="0" tIns="12700" rIns="0" bIns="0" rtlCol="0" anchor="t">
            <a:spAutoFit/>
          </a:bodyPr>
          <a:lstStyle>
            <a:lvl1pPr>
              <a:defRPr sz="8000" b="1" i="0">
                <a:solidFill>
                  <a:schemeClr val="tx1"/>
                </a:solidFill>
                <a:latin typeface="Tahoma"/>
                <a:ea typeface="+mj-ea"/>
                <a:cs typeface="Tahoma"/>
              </a:defRPr>
            </a:lvl1pPr>
          </a:lstStyle>
          <a:p>
            <a:pPr marL="12700">
              <a:spcBef>
                <a:spcPts val="100"/>
              </a:spcBef>
            </a:pPr>
            <a:r>
              <a:rPr lang="en-US" sz="6600" kern="0">
                <a:solidFill>
                  <a:srgbClr val="FFD93B"/>
                </a:solidFill>
              </a:rPr>
              <a:t>Tableau Dashboard </a:t>
            </a:r>
          </a:p>
        </p:txBody>
      </p:sp>
      <p:sp>
        <p:nvSpPr>
          <p:cNvPr id="12" name="object 12"/>
          <p:cNvSpPr/>
          <p:nvPr/>
        </p:nvSpPr>
        <p:spPr>
          <a:xfrm flipV="1">
            <a:off x="1129835" y="2050580"/>
            <a:ext cx="8092993" cy="111936"/>
          </a:xfrm>
          <a:custGeom>
            <a:avLst/>
            <a:gdLst/>
            <a:ahLst/>
            <a:cxnLst/>
            <a:rect l="l" t="t" r="r" b="b"/>
            <a:pathLst>
              <a:path w="13192125" h="47625">
                <a:moveTo>
                  <a:pt x="13192123" y="0"/>
                </a:moveTo>
                <a:lnTo>
                  <a:pt x="13192123" y="47624"/>
                </a:lnTo>
                <a:lnTo>
                  <a:pt x="0" y="47624"/>
                </a:lnTo>
                <a:lnTo>
                  <a:pt x="0" y="0"/>
                </a:lnTo>
                <a:lnTo>
                  <a:pt x="13192123" y="0"/>
                </a:lnTo>
                <a:close/>
              </a:path>
            </a:pathLst>
          </a:custGeom>
          <a:solidFill>
            <a:srgbClr val="FFD93B"/>
          </a:solidFill>
        </p:spPr>
        <p:txBody>
          <a:bodyPr wrap="square" lIns="0" tIns="0" rIns="0" bIns="0" rtlCol="0"/>
          <a:lstStyle/>
          <a:p>
            <a:endParaRPr/>
          </a:p>
        </p:txBody>
      </p:sp>
      <p:sp>
        <p:nvSpPr>
          <p:cNvPr id="30" name="object 13">
            <a:extLst>
              <a:ext uri="{FF2B5EF4-FFF2-40B4-BE49-F238E27FC236}">
                <a16:creationId xmlns:a16="http://schemas.microsoft.com/office/drawing/2014/main" id="{DDE1399E-653D-4D75-B637-EB5FE9F345C1}"/>
              </a:ext>
            </a:extLst>
          </p:cNvPr>
          <p:cNvSpPr txBox="1">
            <a:spLocks/>
          </p:cNvSpPr>
          <p:nvPr/>
        </p:nvSpPr>
        <p:spPr>
          <a:xfrm>
            <a:off x="2851341" y="4814075"/>
            <a:ext cx="14519053" cy="689932"/>
          </a:xfrm>
          <a:prstGeom prst="rect">
            <a:avLst/>
          </a:prstGeom>
        </p:spPr>
        <p:txBody>
          <a:bodyPr vert="horz" wrap="square" lIns="0" tIns="12700" rIns="0" bIns="0" rtlCol="0" anchor="t">
            <a:spAutoFit/>
          </a:bodyPr>
          <a:lstStyle>
            <a:lvl1pPr>
              <a:defRPr sz="8000" b="1" i="0">
                <a:solidFill>
                  <a:schemeClr val="tx1"/>
                </a:solidFill>
                <a:latin typeface="Tahoma"/>
                <a:ea typeface="+mj-ea"/>
                <a:cs typeface="Tahoma"/>
              </a:defRPr>
            </a:lvl1pPr>
          </a:lstStyle>
          <a:p>
            <a:pPr marL="12700">
              <a:spcBef>
                <a:spcPts val="100"/>
              </a:spcBef>
            </a:pPr>
            <a:r>
              <a:rPr lang="en-US" sz="3200" kern="0"/>
              <a:t> </a:t>
            </a:r>
            <a:r>
              <a:rPr lang="en-US" sz="4400" kern="0"/>
              <a:t>Dashboard1 link :-  To be added in Project3</a:t>
            </a:r>
            <a:endParaRPr lang="en-US" sz="3200" b="0" kern="0">
              <a:ea typeface="Tahoma"/>
            </a:endParaRPr>
          </a:p>
        </p:txBody>
      </p:sp>
      <p:sp>
        <p:nvSpPr>
          <p:cNvPr id="41" name="object 6">
            <a:extLst>
              <a:ext uri="{FF2B5EF4-FFF2-40B4-BE49-F238E27FC236}">
                <a16:creationId xmlns:a16="http://schemas.microsoft.com/office/drawing/2014/main" id="{C1CB4A4A-9FE5-408C-B13E-085AAD088A4D}"/>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42" name="object 7">
            <a:extLst>
              <a:ext uri="{FF2B5EF4-FFF2-40B4-BE49-F238E27FC236}">
                <a16:creationId xmlns:a16="http://schemas.microsoft.com/office/drawing/2014/main" id="{53C923B2-6671-4B57-B2F8-5AACF81B54BF}"/>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43" name="object 8">
            <a:extLst>
              <a:ext uri="{FF2B5EF4-FFF2-40B4-BE49-F238E27FC236}">
                <a16:creationId xmlns:a16="http://schemas.microsoft.com/office/drawing/2014/main" id="{226F64E4-04E9-4A66-B398-C495208B9FF3}"/>
              </a:ext>
            </a:extLst>
          </p:cNvPr>
          <p:cNvSpPr txBox="1">
            <a:spLocks/>
          </p:cNvSpPr>
          <p:nvPr/>
        </p:nvSpPr>
        <p:spPr>
          <a:xfrm>
            <a:off x="15803369" y="9420058"/>
            <a:ext cx="1807844" cy="516167"/>
          </a:xfrm>
          <a:prstGeom prst="rect">
            <a:avLst/>
          </a:prstGeom>
        </p:spPr>
        <p:txBody>
          <a:bodyPr vert="horz" wrap="square" lIns="0" tIns="10795" rIns="0" bIns="0" rtlCol="0" anchor="t">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mn-lt"/>
                <a:cs typeface="+mn-lt"/>
              </a:rPr>
              <a:t>July 27 2021</a:t>
            </a:r>
            <a:endParaRPr lang="en-US" b="0">
              <a:ea typeface="+mn-lt"/>
              <a:cs typeface="+mn-lt"/>
            </a:endParaRPr>
          </a:p>
          <a:p>
            <a:endParaRPr lang="en-US">
              <a:cs typeface="Calibri"/>
            </a:endParaRPr>
          </a:p>
        </p:txBody>
      </p:sp>
      <p:pic>
        <p:nvPicPr>
          <p:cNvPr id="2" name="Picture 2">
            <a:extLst>
              <a:ext uri="{FF2B5EF4-FFF2-40B4-BE49-F238E27FC236}">
                <a16:creationId xmlns:a16="http://schemas.microsoft.com/office/drawing/2014/main" id="{211BED98-941D-4F6C-B6AD-86FECE22D849}"/>
              </a:ext>
            </a:extLst>
          </p:cNvPr>
          <p:cNvPicPr>
            <a:picLocks noChangeAspect="1"/>
          </p:cNvPicPr>
          <p:nvPr/>
        </p:nvPicPr>
        <p:blipFill>
          <a:blip r:embed="rId2"/>
          <a:stretch>
            <a:fillRect/>
          </a:stretch>
        </p:blipFill>
        <p:spPr>
          <a:xfrm>
            <a:off x="1367659" y="4678417"/>
            <a:ext cx="1068116" cy="1087822"/>
          </a:xfrm>
          <a:prstGeom prst="rect">
            <a:avLst/>
          </a:prstGeom>
        </p:spPr>
      </p:pic>
    </p:spTree>
    <p:extLst>
      <p:ext uri="{BB962C8B-B14F-4D97-AF65-F5344CB8AC3E}">
        <p14:creationId xmlns:p14="http://schemas.microsoft.com/office/powerpoint/2010/main" val="1224831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47253" y="0"/>
            <a:ext cx="3970171" cy="10287000"/>
          </a:xfrm>
          <a:custGeom>
            <a:avLst/>
            <a:gdLst/>
            <a:ahLst/>
            <a:cxnLst/>
            <a:rect l="l" t="t" r="r" b="b"/>
            <a:pathLst>
              <a:path w="5010150" h="10287000">
                <a:moveTo>
                  <a:pt x="5010150" y="10287000"/>
                </a:moveTo>
                <a:lnTo>
                  <a:pt x="0" y="10287000"/>
                </a:lnTo>
                <a:lnTo>
                  <a:pt x="0" y="0"/>
                </a:lnTo>
                <a:lnTo>
                  <a:pt x="5010150" y="0"/>
                </a:lnTo>
                <a:lnTo>
                  <a:pt x="5010150" y="10287000"/>
                </a:lnTo>
                <a:close/>
              </a:path>
            </a:pathLst>
          </a:custGeom>
          <a:solidFill>
            <a:srgbClr val="003B31"/>
          </a:solidFill>
        </p:spPr>
        <p:txBody>
          <a:bodyPr wrap="square" lIns="0" tIns="0" rIns="0" bIns="0" rtlCol="0"/>
          <a:lstStyle/>
          <a:p>
            <a:endParaRPr/>
          </a:p>
        </p:txBody>
      </p:sp>
      <p:sp>
        <p:nvSpPr>
          <p:cNvPr id="6" name="object 6"/>
          <p:cNvSpPr txBox="1"/>
          <p:nvPr/>
        </p:nvSpPr>
        <p:spPr>
          <a:xfrm>
            <a:off x="1018527" y="1495408"/>
            <a:ext cx="307777" cy="7991491"/>
          </a:xfrm>
          <a:prstGeom prst="rect">
            <a:avLst/>
          </a:prstGeom>
        </p:spPr>
        <p:txBody>
          <a:bodyPr vert="vert270" wrap="square" lIns="0" tIns="0" rIns="0" bIns="0" rtlCol="0">
            <a:spAutoFit/>
          </a:bodyPr>
          <a:lstStyle/>
          <a:p>
            <a:pPr marL="12700">
              <a:lnSpc>
                <a:spcPts val="2355"/>
              </a:lnSpc>
            </a:pPr>
            <a:r>
              <a:rPr lang="en-US" sz="2000" b="1" spc="55">
                <a:solidFill>
                  <a:srgbClr val="FFFFFF"/>
                </a:solidFill>
                <a:latin typeface="Roboto" panose="02000000000000000000" pitchFamily="2" charset="0"/>
                <a:ea typeface="Roboto" panose="02000000000000000000" pitchFamily="2" charset="0"/>
              </a:rPr>
              <a:t>A Countrywide Traffic Accident Dataset (2016 - 2020)</a:t>
            </a:r>
            <a:endParaRPr lang="en-US" sz="2000" b="1">
              <a:latin typeface="Roboto" panose="02000000000000000000" pitchFamily="2" charset="0"/>
              <a:ea typeface="Roboto" panose="02000000000000000000" pitchFamily="2" charset="0"/>
              <a:cs typeface="Roboto"/>
            </a:endParaRPr>
          </a:p>
        </p:txBody>
      </p:sp>
      <p:sp>
        <p:nvSpPr>
          <p:cNvPr id="9" name="object 4">
            <a:extLst>
              <a:ext uri="{FF2B5EF4-FFF2-40B4-BE49-F238E27FC236}">
                <a16:creationId xmlns:a16="http://schemas.microsoft.com/office/drawing/2014/main" id="{177E1BB7-D66B-45A0-8062-86FC4CF361EC}"/>
              </a:ext>
            </a:extLst>
          </p:cNvPr>
          <p:cNvSpPr/>
          <p:nvPr/>
        </p:nvSpPr>
        <p:spPr>
          <a:xfrm>
            <a:off x="3200400" y="326650"/>
            <a:ext cx="9669779" cy="1615265"/>
          </a:xfrm>
          <a:custGeom>
            <a:avLst/>
            <a:gdLst/>
            <a:ahLst/>
            <a:cxnLst/>
            <a:rect l="l" t="t" r="r" b="b"/>
            <a:pathLst>
              <a:path w="7391400" h="5781675">
                <a:moveTo>
                  <a:pt x="7391400" y="5781675"/>
                </a:moveTo>
                <a:lnTo>
                  <a:pt x="0" y="5781675"/>
                </a:lnTo>
                <a:lnTo>
                  <a:pt x="0" y="0"/>
                </a:lnTo>
                <a:lnTo>
                  <a:pt x="7391400" y="0"/>
                </a:lnTo>
                <a:lnTo>
                  <a:pt x="7391400" y="5781675"/>
                </a:lnTo>
                <a:close/>
              </a:path>
            </a:pathLst>
          </a:custGeom>
          <a:solidFill>
            <a:srgbClr val="FFD93B"/>
          </a:solidFill>
          <a:ln>
            <a:noFill/>
          </a:ln>
        </p:spPr>
        <p:txBody>
          <a:bodyPr wrap="square" lIns="0" tIns="0" rIns="0" bIns="0" rtlCol="0"/>
          <a:lstStyle/>
          <a:p>
            <a:r>
              <a:rPr lang="en-US" sz="7200" b="1" kern="0" spc="-150">
                <a:latin typeface="-apple-system"/>
              </a:rPr>
              <a:t> </a:t>
            </a:r>
            <a:r>
              <a:rPr lang="en-US" sz="8000" b="1">
                <a:latin typeface="Tahoma"/>
                <a:cs typeface="Tahoma"/>
              </a:rPr>
              <a:t>References</a:t>
            </a:r>
            <a:endParaRPr sz="8000" b="1">
              <a:latin typeface="Tahoma"/>
              <a:cs typeface="Tahoma"/>
            </a:endParaRPr>
          </a:p>
        </p:txBody>
      </p:sp>
      <p:sp>
        <p:nvSpPr>
          <p:cNvPr id="11" name="object 2">
            <a:extLst>
              <a:ext uri="{FF2B5EF4-FFF2-40B4-BE49-F238E27FC236}">
                <a16:creationId xmlns:a16="http://schemas.microsoft.com/office/drawing/2014/main" id="{C274CC6C-EBD2-41E7-8B31-F5A9B00FCE31}"/>
              </a:ext>
            </a:extLst>
          </p:cNvPr>
          <p:cNvSpPr/>
          <p:nvPr/>
        </p:nvSpPr>
        <p:spPr>
          <a:xfrm>
            <a:off x="3387089" y="1487788"/>
            <a:ext cx="5756911" cy="45719"/>
          </a:xfrm>
          <a:custGeom>
            <a:avLst/>
            <a:gdLst/>
            <a:ahLst/>
            <a:cxnLst/>
            <a:rect l="l" t="t" r="r" b="b"/>
            <a:pathLst>
              <a:path w="5650865" h="92075">
                <a:moveTo>
                  <a:pt x="5650301" y="91944"/>
                </a:moveTo>
                <a:lnTo>
                  <a:pt x="0" y="91944"/>
                </a:lnTo>
                <a:lnTo>
                  <a:pt x="0" y="0"/>
                </a:lnTo>
                <a:lnTo>
                  <a:pt x="5650301" y="0"/>
                </a:lnTo>
                <a:lnTo>
                  <a:pt x="5650301" y="91944"/>
                </a:lnTo>
                <a:close/>
              </a:path>
            </a:pathLst>
          </a:custGeom>
          <a:solidFill>
            <a:srgbClr val="000000"/>
          </a:solidFill>
        </p:spPr>
        <p:txBody>
          <a:bodyPr wrap="square" lIns="0" tIns="0" rIns="0" bIns="0" rtlCol="0"/>
          <a:lstStyle/>
          <a:p>
            <a:endParaRPr/>
          </a:p>
        </p:txBody>
      </p:sp>
      <p:sp>
        <p:nvSpPr>
          <p:cNvPr id="12" name="object 6">
            <a:extLst>
              <a:ext uri="{FF2B5EF4-FFF2-40B4-BE49-F238E27FC236}">
                <a16:creationId xmlns:a16="http://schemas.microsoft.com/office/drawing/2014/main" id="{E96B13E5-D2EF-4B16-8181-357702458883}"/>
              </a:ext>
            </a:extLst>
          </p:cNvPr>
          <p:cNvSpPr txBox="1"/>
          <p:nvPr/>
        </p:nvSpPr>
        <p:spPr>
          <a:xfrm>
            <a:off x="5046047" y="2750127"/>
            <a:ext cx="12290714" cy="5116657"/>
          </a:xfrm>
          <a:prstGeom prst="rect">
            <a:avLst/>
          </a:prstGeom>
        </p:spPr>
        <p:txBody>
          <a:bodyPr vert="horz" wrap="square" lIns="0" tIns="12700" rIns="0" bIns="0" rtlCol="0" anchor="t">
            <a:spAutoFit/>
          </a:bodyPr>
          <a:lstStyle/>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3333FF"/>
                </a:solidFill>
                <a:effectLst/>
                <a:latin typeface="-apple-system"/>
                <a:hlinkClick r:id="rId2">
                  <a:extLst>
                    <a:ext uri="{A12FA001-AC4F-418D-AE19-62706E023703}">
                      <ahyp:hlinkClr xmlns:ahyp="http://schemas.microsoft.com/office/drawing/2018/hyperlinkcolor" val="tx"/>
                    </a:ext>
                  </a:extLst>
                </a:hlinkClick>
              </a:rPr>
              <a:t>USA Accidents Data Analysis</a:t>
            </a:r>
            <a:endParaRPr lang="en-US" sz="2800" b="0" i="0" dirty="0">
              <a:solidFill>
                <a:srgbClr val="3333FF"/>
              </a:solidFill>
              <a:effectLst/>
              <a:latin typeface="-apple-system"/>
            </a:endParaRPr>
          </a:p>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3333FF"/>
                </a:solidFill>
                <a:effectLst/>
                <a:latin typeface="-apple-system"/>
                <a:hlinkClick r:id="rId3">
                  <a:extLst>
                    <a:ext uri="{A12FA001-AC4F-418D-AE19-62706E023703}">
                      <ahyp:hlinkClr xmlns:ahyp="http://schemas.microsoft.com/office/drawing/2018/hyperlinkcolor" val="tx"/>
                    </a:ext>
                  </a:extLst>
                </a:hlinkClick>
              </a:rPr>
              <a:t>https://www.kaggle.com/sobhanmoosavi/us-accidents/discussion/113055</a:t>
            </a:r>
            <a:endParaRPr lang="en-US" sz="2800" b="0" i="0" dirty="0">
              <a:solidFill>
                <a:srgbClr val="3333FF"/>
              </a:solidFill>
              <a:effectLst/>
              <a:latin typeface="-apple-system"/>
            </a:endParaRPr>
          </a:p>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3333FF"/>
                </a:solidFill>
                <a:effectLst/>
                <a:latin typeface="-apple-system"/>
                <a:hlinkClick r:id="rId4">
                  <a:extLst>
                    <a:ext uri="{A12FA001-AC4F-418D-AE19-62706E023703}">
                      <ahyp:hlinkClr xmlns:ahyp="http://schemas.microsoft.com/office/drawing/2018/hyperlinkcolor" val="tx"/>
                    </a:ext>
                  </a:extLst>
                </a:hlinkClick>
              </a:rPr>
              <a:t>how Severity the Accidents is ?</a:t>
            </a:r>
            <a:endParaRPr lang="en-US" sz="2800" b="0" i="0" dirty="0">
              <a:solidFill>
                <a:srgbClr val="3333FF"/>
              </a:solidFill>
              <a:effectLst/>
              <a:latin typeface="-apple-system"/>
            </a:endParaRPr>
          </a:p>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3333FF"/>
                </a:solidFill>
                <a:effectLst/>
                <a:latin typeface="-apple-system"/>
                <a:hlinkClick r:id="rId5">
                  <a:extLst>
                    <a:ext uri="{A12FA001-AC4F-418D-AE19-62706E023703}">
                      <ahyp:hlinkClr xmlns:ahyp="http://schemas.microsoft.com/office/drawing/2018/hyperlinkcolor" val="tx"/>
                    </a:ext>
                  </a:extLst>
                </a:hlinkClick>
              </a:rPr>
              <a:t>Severity Prediction in SFO Bay Area</a:t>
            </a:r>
            <a:endParaRPr lang="en-US" sz="2800" b="0" i="0" dirty="0">
              <a:solidFill>
                <a:srgbClr val="3333FF"/>
              </a:solidFill>
              <a:effectLst/>
              <a:latin typeface="-apple-system"/>
            </a:endParaRPr>
          </a:p>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0000FF"/>
                </a:solidFill>
                <a:effectLst/>
                <a:latin typeface="-apple-system"/>
                <a:hlinkClick r:id="rId6">
                  <a:extLst>
                    <a:ext uri="{A12FA001-AC4F-418D-AE19-62706E023703}">
                      <ahyp:hlinkClr xmlns:ahyp="http://schemas.microsoft.com/office/drawing/2018/hyperlinkcolor" val="tx"/>
                    </a:ext>
                  </a:extLst>
                </a:hlinkClick>
              </a:rPr>
              <a:t>ML to Predict Accident </a:t>
            </a:r>
            <a:r>
              <a:rPr lang="en-US" sz="2800" b="0" i="0" u="none" strike="noStrike" dirty="0" err="1">
                <a:solidFill>
                  <a:srgbClr val="3333FF"/>
                </a:solidFill>
                <a:effectLst/>
                <a:latin typeface="-apple-system"/>
                <a:hlinkClick r:id="rId6">
                  <a:extLst>
                    <a:ext uri="{A12FA001-AC4F-418D-AE19-62706E023703}">
                      <ahyp:hlinkClr xmlns:ahyp="http://schemas.microsoft.com/office/drawing/2018/hyperlinkcolor" val="tx"/>
                    </a:ext>
                  </a:extLst>
                </a:hlinkClick>
              </a:rPr>
              <a:t>Severity_PA_Mont</a:t>
            </a:r>
            <a:endParaRPr lang="en-US" sz="2800" b="0" i="0" dirty="0">
              <a:solidFill>
                <a:srgbClr val="3333FF"/>
              </a:solidFill>
              <a:effectLst/>
              <a:latin typeface="-apple-system"/>
            </a:endParaRPr>
          </a:p>
          <a:p>
            <a:pPr marL="457200" indent="-457200">
              <a:lnSpc>
                <a:spcPct val="150000"/>
              </a:lnSpc>
              <a:buClr>
                <a:schemeClr val="tx1"/>
              </a:buClr>
              <a:buSzPct val="100000"/>
              <a:buFont typeface="Arial" panose="020B0604020202020204" pitchFamily="34" charset="0"/>
              <a:buChar char="•"/>
            </a:pPr>
            <a:r>
              <a:rPr lang="en-US" sz="2800" b="0" i="0" u="none" strike="noStrike" dirty="0">
                <a:solidFill>
                  <a:srgbClr val="3333FF"/>
                </a:solidFill>
                <a:effectLst/>
                <a:latin typeface="-apple-system"/>
                <a:hlinkClick r:id="rId7">
                  <a:extLst>
                    <a:ext uri="{A12FA001-AC4F-418D-AE19-62706E023703}">
                      <ahyp:hlinkClr xmlns:ahyp="http://schemas.microsoft.com/office/drawing/2018/hyperlinkcolor" val="tx"/>
                    </a:ext>
                  </a:extLst>
                </a:hlinkClick>
              </a:rPr>
              <a:t>severity and hours wasted</a:t>
            </a:r>
          </a:p>
          <a:p>
            <a:pPr marL="457200" indent="-457200">
              <a:lnSpc>
                <a:spcPct val="150000"/>
              </a:lnSpc>
              <a:buClr>
                <a:schemeClr val="tx1"/>
              </a:buClr>
              <a:buSzPct val="100000"/>
              <a:buFont typeface="Arial" panose="020B0604020202020204" pitchFamily="34" charset="0"/>
              <a:buChar char="•"/>
            </a:pPr>
            <a:r>
              <a:rPr lang="en-US" sz="2800" dirty="0">
                <a:solidFill>
                  <a:srgbClr val="3333FF"/>
                </a:solidFill>
                <a:latin typeface="-apple-system"/>
                <a:hlinkClick r:id="rId8">
                  <a:extLst>
                    <a:ext uri="{A12FA001-AC4F-418D-AE19-62706E023703}">
                      <ahyp:hlinkClr xmlns:ahyp="http://schemas.microsoft.com/office/drawing/2018/hyperlinkcolor" val="tx"/>
                    </a:ext>
                  </a:extLst>
                </a:hlinkClick>
              </a:rPr>
              <a:t>USA Accidents </a:t>
            </a:r>
            <a:r>
              <a:rPr lang="en-US" sz="2800" dirty="0" err="1">
                <a:solidFill>
                  <a:srgbClr val="3333FF"/>
                </a:solidFill>
                <a:latin typeface="-apple-system"/>
                <a:hlinkClick r:id="rId8">
                  <a:extLst>
                    <a:ext uri="{A12FA001-AC4F-418D-AE19-62706E023703}">
                      <ahyp:hlinkClr xmlns:ahyp="http://schemas.microsoft.com/office/drawing/2018/hyperlinkcolor" val="tx"/>
                    </a:ext>
                  </a:extLst>
                </a:hlinkClick>
              </a:rPr>
              <a:t>Plotly</a:t>
            </a:r>
            <a:r>
              <a:rPr lang="en-US" sz="2800" dirty="0">
                <a:solidFill>
                  <a:srgbClr val="3333FF"/>
                </a:solidFill>
                <a:latin typeface="-apple-system"/>
                <a:hlinkClick r:id="rId8">
                  <a:extLst>
                    <a:ext uri="{A12FA001-AC4F-418D-AE19-62706E023703}">
                      <ahyp:hlinkClr xmlns:ahyp="http://schemas.microsoft.com/office/drawing/2018/hyperlinkcolor" val="tx"/>
                    </a:ext>
                  </a:extLst>
                </a:hlinkClick>
              </a:rPr>
              <a:t> maps + text classification</a:t>
            </a:r>
          </a:p>
          <a:p>
            <a:pPr marL="457200" indent="-457200">
              <a:lnSpc>
                <a:spcPct val="150000"/>
              </a:lnSpc>
              <a:buClr>
                <a:schemeClr val="tx1"/>
              </a:buClr>
              <a:buSzPct val="100000"/>
              <a:buFont typeface="Arial" panose="020B0604020202020204" pitchFamily="34" charset="0"/>
              <a:buChar char="•"/>
            </a:pPr>
            <a:r>
              <a:rPr lang="en-US" sz="2800" dirty="0">
                <a:solidFill>
                  <a:srgbClr val="3333FF"/>
                </a:solidFill>
                <a:latin typeface="-apple-system"/>
                <a:hlinkClick r:id="rId9">
                  <a:extLst>
                    <a:ext uri="{A12FA001-AC4F-418D-AE19-62706E023703}">
                      <ahyp:hlinkClr xmlns:ahyp="http://schemas.microsoft.com/office/drawing/2018/hyperlinkcolor" val="tx"/>
                    </a:ext>
                  </a:extLst>
                </a:hlinkClick>
              </a:rPr>
              <a:t>Stack overflow to find missing percentage from data frame</a:t>
            </a:r>
            <a:endParaRPr lang="en-US" sz="2800" dirty="0">
              <a:solidFill>
                <a:srgbClr val="3333FF"/>
              </a:solidFill>
              <a:latin typeface="-apple-system"/>
            </a:endParaRPr>
          </a:p>
        </p:txBody>
      </p:sp>
      <p:sp>
        <p:nvSpPr>
          <p:cNvPr id="15" name="object 6">
            <a:extLst>
              <a:ext uri="{FF2B5EF4-FFF2-40B4-BE49-F238E27FC236}">
                <a16:creationId xmlns:a16="http://schemas.microsoft.com/office/drawing/2014/main" id="{F569C156-AFCA-414B-9137-DCE10C350019}"/>
              </a:ext>
            </a:extLst>
          </p:cNvPr>
          <p:cNvSpPr txBox="1"/>
          <p:nvPr/>
        </p:nvSpPr>
        <p:spPr>
          <a:xfrm>
            <a:off x="4481179" y="9639300"/>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6" name="object 7">
            <a:extLst>
              <a:ext uri="{FF2B5EF4-FFF2-40B4-BE49-F238E27FC236}">
                <a16:creationId xmlns:a16="http://schemas.microsoft.com/office/drawing/2014/main" id="{0B70AB2B-E2B5-4D1F-8B66-E79FDCDBCCE9}"/>
              </a:ext>
            </a:extLst>
          </p:cNvPr>
          <p:cNvSpPr txBox="1">
            <a:spLocks/>
          </p:cNvSpPr>
          <p:nvPr/>
        </p:nvSpPr>
        <p:spPr>
          <a:xfrm>
            <a:off x="8991600" y="9639300"/>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7" name="object 8">
            <a:extLst>
              <a:ext uri="{FF2B5EF4-FFF2-40B4-BE49-F238E27FC236}">
                <a16:creationId xmlns:a16="http://schemas.microsoft.com/office/drawing/2014/main" id="{99DD4C04-4274-4F29-BC52-6A037BE16A60}"/>
              </a:ext>
            </a:extLst>
          </p:cNvPr>
          <p:cNvSpPr txBox="1">
            <a:spLocks/>
          </p:cNvSpPr>
          <p:nvPr/>
        </p:nvSpPr>
        <p:spPr>
          <a:xfrm>
            <a:off x="15803369" y="9639300"/>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extLst>
      <p:ext uri="{BB962C8B-B14F-4D97-AF65-F5344CB8AC3E}">
        <p14:creationId xmlns:p14="http://schemas.microsoft.com/office/powerpoint/2010/main" val="1540349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95906" y="3189870"/>
            <a:ext cx="10727055" cy="92075"/>
          </a:xfrm>
          <a:custGeom>
            <a:avLst/>
            <a:gdLst/>
            <a:ahLst/>
            <a:cxnLst/>
            <a:rect l="l" t="t" r="r" b="b"/>
            <a:pathLst>
              <a:path w="10727055" h="92075">
                <a:moveTo>
                  <a:pt x="10726692" y="91944"/>
                </a:moveTo>
                <a:lnTo>
                  <a:pt x="0" y="91944"/>
                </a:lnTo>
                <a:lnTo>
                  <a:pt x="0" y="0"/>
                </a:lnTo>
                <a:lnTo>
                  <a:pt x="10726692" y="0"/>
                </a:lnTo>
                <a:lnTo>
                  <a:pt x="10726692"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1557602" y="2162684"/>
            <a:ext cx="12690475" cy="1028487"/>
          </a:xfrm>
          <a:prstGeom prst="rect">
            <a:avLst/>
          </a:prstGeom>
        </p:spPr>
        <p:txBody>
          <a:bodyPr vert="horz" wrap="square" lIns="0" tIns="12700" rIns="0" bIns="0" rtlCol="0" anchor="t">
            <a:spAutoFit/>
          </a:bodyPr>
          <a:lstStyle/>
          <a:p>
            <a:pPr marL="12700">
              <a:spcBef>
                <a:spcPts val="100"/>
              </a:spcBef>
            </a:pPr>
            <a:r>
              <a:rPr lang="en-US" sz="6600" spc="-480">
                <a:ea typeface="Tahoma"/>
              </a:rPr>
              <a:t>Suggestion for Future Research</a:t>
            </a:r>
          </a:p>
        </p:txBody>
      </p:sp>
      <p:sp>
        <p:nvSpPr>
          <p:cNvPr id="6" name="object 6"/>
          <p:cNvSpPr txBox="1"/>
          <p:nvPr/>
        </p:nvSpPr>
        <p:spPr>
          <a:xfrm>
            <a:off x="1697002" y="4117043"/>
            <a:ext cx="14922377" cy="3665106"/>
          </a:xfrm>
          <a:prstGeom prst="rect">
            <a:avLst/>
          </a:prstGeom>
        </p:spPr>
        <p:txBody>
          <a:bodyPr vert="horz" wrap="square" lIns="0" tIns="12700" rIns="0" bIns="0" rtlCol="0" anchor="t">
            <a:spAutoFit/>
          </a:bodyPr>
          <a:lstStyle/>
          <a:p>
            <a:pPr marL="12700" marR="5080" algn="just">
              <a:lnSpc>
                <a:spcPct val="200000"/>
              </a:lnSpc>
              <a:spcBef>
                <a:spcPts val="100"/>
              </a:spcBef>
            </a:pPr>
            <a:r>
              <a:rPr lang="en-US" sz="2400" b="1" spc="-20">
                <a:latin typeface="Lucida Sans Unicode"/>
                <a:cs typeface="Lucida Sans Unicode"/>
              </a:rPr>
              <a:t>Task 1 - Tableau Interactive Dashboard For Project 3</a:t>
            </a:r>
            <a:endParaRPr lang="en-US" sz="2400" b="1">
              <a:cs typeface="Calibri"/>
            </a:endParaRPr>
          </a:p>
          <a:p>
            <a:pPr marL="12700" marR="5080" algn="just">
              <a:lnSpc>
                <a:spcPct val="200000"/>
              </a:lnSpc>
              <a:spcBef>
                <a:spcPts val="100"/>
              </a:spcBef>
            </a:pPr>
            <a:endParaRPr lang="en-US" sz="2400" b="1" spc="-20">
              <a:latin typeface="Lucida Sans Unicode"/>
              <a:cs typeface="Lucida Sans Unicode"/>
            </a:endParaRPr>
          </a:p>
          <a:p>
            <a:pPr marL="12700" marR="5080" algn="just">
              <a:lnSpc>
                <a:spcPct val="200000"/>
              </a:lnSpc>
              <a:spcBef>
                <a:spcPts val="100"/>
              </a:spcBef>
            </a:pPr>
            <a:r>
              <a:rPr lang="en-US" sz="2400" b="1" spc="-20">
                <a:latin typeface="Lucida Sans Unicode"/>
                <a:cs typeface="Lucida Sans Unicode"/>
              </a:rPr>
              <a:t>Task 2 - Predict the Severity of accident based on input features (If time Permits)</a:t>
            </a:r>
          </a:p>
          <a:p>
            <a:pPr marL="12700" marR="5080" algn="just">
              <a:lnSpc>
                <a:spcPct val="200000"/>
              </a:lnSpc>
              <a:spcBef>
                <a:spcPts val="100"/>
              </a:spcBef>
            </a:pPr>
            <a:endParaRPr lang="en-US" sz="2400" b="1" spc="-20">
              <a:latin typeface="Lucida Sans Unicode"/>
              <a:cs typeface="Lucida Sans Unicode"/>
            </a:endParaRPr>
          </a:p>
          <a:p>
            <a:pPr marL="12700" marR="5080" algn="just">
              <a:lnSpc>
                <a:spcPct val="200000"/>
              </a:lnSpc>
              <a:spcBef>
                <a:spcPts val="100"/>
              </a:spcBef>
            </a:pPr>
            <a:r>
              <a:rPr lang="en-US" sz="2400" b="1" spc="-20">
                <a:latin typeface="Lucida Sans Unicode"/>
                <a:cs typeface="Lucida Sans Unicode"/>
              </a:rPr>
              <a:t>Task 3 – Teach Alexa to find answer from EDA graphs Plotted in the notebook (If time Permits)</a:t>
            </a:r>
          </a:p>
        </p:txBody>
      </p:sp>
      <p:pic>
        <p:nvPicPr>
          <p:cNvPr id="14" name="Picture 14">
            <a:extLst>
              <a:ext uri="{FF2B5EF4-FFF2-40B4-BE49-F238E27FC236}">
                <a16:creationId xmlns:a16="http://schemas.microsoft.com/office/drawing/2014/main" id="{49E5B273-25C7-48C3-A307-D0898F24579A}"/>
              </a:ext>
            </a:extLst>
          </p:cNvPr>
          <p:cNvPicPr>
            <a:picLocks noChangeAspect="1"/>
          </p:cNvPicPr>
          <p:nvPr/>
        </p:nvPicPr>
        <p:blipFill>
          <a:blip r:embed="rId2"/>
          <a:stretch>
            <a:fillRect/>
          </a:stretch>
        </p:blipFill>
        <p:spPr>
          <a:xfrm>
            <a:off x="642677" y="5484726"/>
            <a:ext cx="988089" cy="1038331"/>
          </a:xfrm>
          <a:prstGeom prst="rect">
            <a:avLst/>
          </a:prstGeom>
        </p:spPr>
      </p:pic>
      <p:pic>
        <p:nvPicPr>
          <p:cNvPr id="16" name="Picture 16">
            <a:extLst>
              <a:ext uri="{FF2B5EF4-FFF2-40B4-BE49-F238E27FC236}">
                <a16:creationId xmlns:a16="http://schemas.microsoft.com/office/drawing/2014/main" id="{D8C53422-1640-4F65-904A-681A6C425FC6}"/>
              </a:ext>
            </a:extLst>
          </p:cNvPr>
          <p:cNvPicPr>
            <a:picLocks noChangeAspect="1"/>
          </p:cNvPicPr>
          <p:nvPr/>
        </p:nvPicPr>
        <p:blipFill>
          <a:blip r:embed="rId3"/>
          <a:stretch>
            <a:fillRect/>
          </a:stretch>
        </p:blipFill>
        <p:spPr>
          <a:xfrm>
            <a:off x="630116" y="6878934"/>
            <a:ext cx="1101132" cy="1101132"/>
          </a:xfrm>
          <a:prstGeom prst="rect">
            <a:avLst/>
          </a:prstGeom>
        </p:spPr>
      </p:pic>
      <p:pic>
        <p:nvPicPr>
          <p:cNvPr id="18" name="Picture 18">
            <a:extLst>
              <a:ext uri="{FF2B5EF4-FFF2-40B4-BE49-F238E27FC236}">
                <a16:creationId xmlns:a16="http://schemas.microsoft.com/office/drawing/2014/main" id="{79FDFBEF-277C-44FA-8C44-4AA10A7D11DE}"/>
              </a:ext>
            </a:extLst>
          </p:cNvPr>
          <p:cNvPicPr>
            <a:picLocks noChangeAspect="1"/>
          </p:cNvPicPr>
          <p:nvPr/>
        </p:nvPicPr>
        <p:blipFill>
          <a:blip r:embed="rId4"/>
          <a:stretch>
            <a:fillRect/>
          </a:stretch>
        </p:blipFill>
        <p:spPr>
          <a:xfrm>
            <a:off x="642412" y="3992017"/>
            <a:ext cx="1159043" cy="1159043"/>
          </a:xfrm>
          <a:prstGeom prst="rect">
            <a:avLst/>
          </a:prstGeom>
        </p:spPr>
      </p:pic>
      <p:sp>
        <p:nvSpPr>
          <p:cNvPr id="10" name="object 6">
            <a:extLst>
              <a:ext uri="{FF2B5EF4-FFF2-40B4-BE49-F238E27FC236}">
                <a16:creationId xmlns:a16="http://schemas.microsoft.com/office/drawing/2014/main" id="{77967186-22D1-4016-9176-758C1ED5BAB1}"/>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2" name="object 7">
            <a:extLst>
              <a:ext uri="{FF2B5EF4-FFF2-40B4-BE49-F238E27FC236}">
                <a16:creationId xmlns:a16="http://schemas.microsoft.com/office/drawing/2014/main" id="{744F690E-4D73-4A75-8673-63DCCACAF4B1}"/>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3" name="object 8">
            <a:extLst>
              <a:ext uri="{FF2B5EF4-FFF2-40B4-BE49-F238E27FC236}">
                <a16:creationId xmlns:a16="http://schemas.microsoft.com/office/drawing/2014/main" id="{8C5601C0-B6FA-4F26-82B5-FFD48CA7DCDA}"/>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79638" y="5315622"/>
            <a:ext cx="5528945" cy="92075"/>
          </a:xfrm>
          <a:custGeom>
            <a:avLst/>
            <a:gdLst/>
            <a:ahLst/>
            <a:cxnLst/>
            <a:rect l="l" t="t" r="r" b="b"/>
            <a:pathLst>
              <a:path w="5528945" h="92075">
                <a:moveTo>
                  <a:pt x="5528666" y="91944"/>
                </a:moveTo>
                <a:lnTo>
                  <a:pt x="0" y="91944"/>
                </a:lnTo>
                <a:lnTo>
                  <a:pt x="0" y="0"/>
                </a:lnTo>
                <a:lnTo>
                  <a:pt x="5528666" y="0"/>
                </a:lnTo>
                <a:lnTo>
                  <a:pt x="5528666" y="91944"/>
                </a:lnTo>
                <a:close/>
              </a:path>
            </a:pathLst>
          </a:custGeom>
          <a:solidFill>
            <a:srgbClr val="000000"/>
          </a:solidFill>
        </p:spPr>
        <p:txBody>
          <a:bodyPr wrap="square" lIns="0" tIns="0" rIns="0" bIns="0" rtlCol="0"/>
          <a:lstStyle/>
          <a:p>
            <a:endParaRPr/>
          </a:p>
        </p:txBody>
      </p:sp>
      <p:sp>
        <p:nvSpPr>
          <p:cNvPr id="3" name="object 3"/>
          <p:cNvSpPr txBox="1">
            <a:spLocks noGrp="1"/>
          </p:cNvSpPr>
          <p:nvPr>
            <p:ph type="ctrTitle"/>
          </p:nvPr>
        </p:nvSpPr>
        <p:spPr>
          <a:xfrm>
            <a:off x="6384819" y="3843122"/>
            <a:ext cx="5555837" cy="1366520"/>
          </a:xfrm>
          <a:prstGeom prst="rect">
            <a:avLst/>
          </a:prstGeom>
        </p:spPr>
        <p:txBody>
          <a:bodyPr vert="horz" wrap="square" lIns="0" tIns="12065" rIns="0" bIns="0" rtlCol="0" anchor="t">
            <a:spAutoFit/>
          </a:bodyPr>
          <a:lstStyle/>
          <a:p>
            <a:pPr marL="13335">
              <a:spcBef>
                <a:spcPts val="95"/>
              </a:spcBef>
            </a:pPr>
            <a:r>
              <a:rPr lang="en-US" spc="-465"/>
              <a:t>Thank You</a:t>
            </a:r>
            <a:endParaRPr spc="-465"/>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47253" y="0"/>
            <a:ext cx="3970171" cy="10287000"/>
          </a:xfrm>
          <a:custGeom>
            <a:avLst/>
            <a:gdLst/>
            <a:ahLst/>
            <a:cxnLst/>
            <a:rect l="l" t="t" r="r" b="b"/>
            <a:pathLst>
              <a:path w="5010150" h="10287000">
                <a:moveTo>
                  <a:pt x="5010150" y="10287000"/>
                </a:moveTo>
                <a:lnTo>
                  <a:pt x="0" y="10287000"/>
                </a:lnTo>
                <a:lnTo>
                  <a:pt x="0" y="0"/>
                </a:lnTo>
                <a:lnTo>
                  <a:pt x="5010150" y="0"/>
                </a:lnTo>
                <a:lnTo>
                  <a:pt x="5010150" y="10287000"/>
                </a:lnTo>
                <a:close/>
              </a:path>
            </a:pathLst>
          </a:custGeom>
          <a:solidFill>
            <a:srgbClr val="003B31"/>
          </a:solidFill>
        </p:spPr>
        <p:txBody>
          <a:bodyPr wrap="square" lIns="0" tIns="0" rIns="0" bIns="0" rtlCol="0"/>
          <a:lstStyle/>
          <a:p>
            <a:endParaRPr/>
          </a:p>
        </p:txBody>
      </p:sp>
      <p:sp>
        <p:nvSpPr>
          <p:cNvPr id="6" name="object 6"/>
          <p:cNvSpPr txBox="1"/>
          <p:nvPr/>
        </p:nvSpPr>
        <p:spPr>
          <a:xfrm>
            <a:off x="1018527" y="1495408"/>
            <a:ext cx="307777" cy="7991491"/>
          </a:xfrm>
          <a:prstGeom prst="rect">
            <a:avLst/>
          </a:prstGeom>
        </p:spPr>
        <p:txBody>
          <a:bodyPr vert="vert270" wrap="square" lIns="0" tIns="0" rIns="0" bIns="0" rtlCol="0">
            <a:spAutoFit/>
          </a:bodyPr>
          <a:lstStyle/>
          <a:p>
            <a:pPr marL="12700">
              <a:lnSpc>
                <a:spcPts val="2355"/>
              </a:lnSpc>
            </a:pPr>
            <a:r>
              <a:rPr lang="en-US" sz="2000" b="1" spc="55">
                <a:solidFill>
                  <a:srgbClr val="FFFFFF"/>
                </a:solidFill>
                <a:latin typeface="Roboto" panose="02000000000000000000" pitchFamily="2" charset="0"/>
                <a:ea typeface="Roboto" panose="02000000000000000000" pitchFamily="2" charset="0"/>
              </a:rPr>
              <a:t>A Countrywide Traffic Accident Dataset (2016 - 2020)</a:t>
            </a:r>
            <a:endParaRPr lang="en-US" sz="2000" b="1">
              <a:latin typeface="Roboto" panose="02000000000000000000" pitchFamily="2" charset="0"/>
              <a:ea typeface="Roboto" panose="02000000000000000000" pitchFamily="2" charset="0"/>
              <a:cs typeface="Roboto"/>
            </a:endParaRPr>
          </a:p>
        </p:txBody>
      </p:sp>
      <p:sp>
        <p:nvSpPr>
          <p:cNvPr id="7" name="object 7"/>
          <p:cNvSpPr txBox="1">
            <a:spLocks noGrp="1"/>
          </p:cNvSpPr>
          <p:nvPr>
            <p:ph type="title"/>
          </p:nvPr>
        </p:nvSpPr>
        <p:spPr>
          <a:xfrm>
            <a:off x="5743105" y="2615270"/>
            <a:ext cx="11679382" cy="1331903"/>
          </a:xfrm>
          <a:prstGeom prst="rect">
            <a:avLst/>
          </a:prstGeom>
        </p:spPr>
        <p:txBody>
          <a:bodyPr vert="horz" wrap="square" lIns="0" tIns="12700" rIns="0" bIns="0" rtlCol="0">
            <a:spAutoFit/>
          </a:bodyPr>
          <a:lstStyle/>
          <a:p>
            <a:pPr marL="12700" marR="5080">
              <a:lnSpc>
                <a:spcPct val="118100"/>
              </a:lnSpc>
              <a:spcBef>
                <a:spcPts val="100"/>
              </a:spcBef>
            </a:pPr>
            <a:r>
              <a:rPr lang="en-US" sz="4400" kern="1200">
                <a:ea typeface="+mn-ea"/>
              </a:rPr>
              <a:t>US-Accidents </a:t>
            </a:r>
            <a:br>
              <a:rPr lang="en-US" sz="1200" spc="270"/>
            </a:br>
            <a:r>
              <a:rPr lang="en-US" sz="3200" kern="1200">
                <a:ea typeface="+mn-ea"/>
              </a:rPr>
              <a:t>A Countrywide Traffic Accident Dataset (2016 - 2020)</a:t>
            </a:r>
            <a:endParaRPr lang="en-US" sz="4400" kern="1200">
              <a:ea typeface="+mn-ea"/>
            </a:endParaRPr>
          </a:p>
        </p:txBody>
      </p:sp>
      <p:sp>
        <p:nvSpPr>
          <p:cNvPr id="9" name="object 4">
            <a:extLst>
              <a:ext uri="{FF2B5EF4-FFF2-40B4-BE49-F238E27FC236}">
                <a16:creationId xmlns:a16="http://schemas.microsoft.com/office/drawing/2014/main" id="{177E1BB7-D66B-45A0-8062-86FC4CF361EC}"/>
              </a:ext>
            </a:extLst>
          </p:cNvPr>
          <p:cNvSpPr/>
          <p:nvPr/>
        </p:nvSpPr>
        <p:spPr>
          <a:xfrm>
            <a:off x="3200400" y="326650"/>
            <a:ext cx="9669779" cy="1615265"/>
          </a:xfrm>
          <a:custGeom>
            <a:avLst/>
            <a:gdLst/>
            <a:ahLst/>
            <a:cxnLst/>
            <a:rect l="l" t="t" r="r" b="b"/>
            <a:pathLst>
              <a:path w="7391400" h="5781675">
                <a:moveTo>
                  <a:pt x="7391400" y="5781675"/>
                </a:moveTo>
                <a:lnTo>
                  <a:pt x="0" y="5781675"/>
                </a:lnTo>
                <a:lnTo>
                  <a:pt x="0" y="0"/>
                </a:lnTo>
                <a:lnTo>
                  <a:pt x="7391400" y="0"/>
                </a:lnTo>
                <a:lnTo>
                  <a:pt x="7391400" y="5781675"/>
                </a:lnTo>
                <a:close/>
              </a:path>
            </a:pathLst>
          </a:custGeom>
          <a:solidFill>
            <a:srgbClr val="FFD93B"/>
          </a:solidFill>
          <a:ln>
            <a:noFill/>
          </a:ln>
        </p:spPr>
        <p:txBody>
          <a:bodyPr wrap="square" lIns="0" tIns="0" rIns="0" bIns="0" rtlCol="0"/>
          <a:lstStyle/>
          <a:p>
            <a:r>
              <a:rPr lang="en-US" sz="7200" b="1" kern="0" spc="-150">
                <a:latin typeface="-apple-system"/>
              </a:rPr>
              <a:t> </a:t>
            </a:r>
            <a:r>
              <a:rPr lang="en-US" sz="8000" b="1">
                <a:latin typeface="Tahoma"/>
                <a:cs typeface="Tahoma"/>
              </a:rPr>
              <a:t>Acknowledgments</a:t>
            </a:r>
            <a:endParaRPr sz="8000" b="1">
              <a:latin typeface="Tahoma"/>
              <a:cs typeface="Tahoma"/>
            </a:endParaRPr>
          </a:p>
        </p:txBody>
      </p:sp>
      <p:sp>
        <p:nvSpPr>
          <p:cNvPr id="11" name="object 2">
            <a:extLst>
              <a:ext uri="{FF2B5EF4-FFF2-40B4-BE49-F238E27FC236}">
                <a16:creationId xmlns:a16="http://schemas.microsoft.com/office/drawing/2014/main" id="{C274CC6C-EBD2-41E7-8B31-F5A9B00FCE31}"/>
              </a:ext>
            </a:extLst>
          </p:cNvPr>
          <p:cNvSpPr/>
          <p:nvPr/>
        </p:nvSpPr>
        <p:spPr>
          <a:xfrm>
            <a:off x="3387089" y="1665957"/>
            <a:ext cx="9296400" cy="45719"/>
          </a:xfrm>
          <a:custGeom>
            <a:avLst/>
            <a:gdLst/>
            <a:ahLst/>
            <a:cxnLst/>
            <a:rect l="l" t="t" r="r" b="b"/>
            <a:pathLst>
              <a:path w="5650865" h="92075">
                <a:moveTo>
                  <a:pt x="5650301" y="91944"/>
                </a:moveTo>
                <a:lnTo>
                  <a:pt x="0" y="91944"/>
                </a:lnTo>
                <a:lnTo>
                  <a:pt x="0" y="0"/>
                </a:lnTo>
                <a:lnTo>
                  <a:pt x="5650301" y="0"/>
                </a:lnTo>
                <a:lnTo>
                  <a:pt x="5650301" y="91944"/>
                </a:lnTo>
                <a:close/>
              </a:path>
            </a:pathLst>
          </a:custGeom>
          <a:solidFill>
            <a:srgbClr val="000000"/>
          </a:solidFill>
        </p:spPr>
        <p:txBody>
          <a:bodyPr wrap="square" lIns="0" tIns="0" rIns="0" bIns="0" rtlCol="0"/>
          <a:lstStyle/>
          <a:p>
            <a:endParaRPr/>
          </a:p>
        </p:txBody>
      </p:sp>
      <p:sp>
        <p:nvSpPr>
          <p:cNvPr id="12" name="object 6">
            <a:extLst>
              <a:ext uri="{FF2B5EF4-FFF2-40B4-BE49-F238E27FC236}">
                <a16:creationId xmlns:a16="http://schemas.microsoft.com/office/drawing/2014/main" id="{E96B13E5-D2EF-4B16-8181-357702458883}"/>
              </a:ext>
            </a:extLst>
          </p:cNvPr>
          <p:cNvSpPr txBox="1"/>
          <p:nvPr/>
        </p:nvSpPr>
        <p:spPr>
          <a:xfrm>
            <a:off x="5743105" y="4261386"/>
            <a:ext cx="12212782" cy="3736920"/>
          </a:xfrm>
          <a:prstGeom prst="rect">
            <a:avLst/>
          </a:prstGeom>
        </p:spPr>
        <p:txBody>
          <a:bodyPr vert="horz" wrap="square" lIns="0" tIns="12700" rIns="0" bIns="0" rtlCol="0">
            <a:spAutoFit/>
          </a:bodyPr>
          <a:lstStyle/>
          <a:p>
            <a:r>
              <a:rPr lang="en-US" sz="2200" b="1" i="0">
                <a:effectLst/>
                <a:latin typeface="Tahoma" panose="020B0604030504040204" pitchFamily="34" charset="0"/>
                <a:ea typeface="Tahoma" panose="020B0604030504040204" pitchFamily="34" charset="0"/>
                <a:cs typeface="Tahoma" panose="020B0604030504040204" pitchFamily="34" charset="0"/>
              </a:rPr>
              <a:t>Moosavi, Sobhan, Mohammad Hossein Samavatian, Srinivasan Parthasarathy, and Rajiv Ramnath. </a:t>
            </a:r>
            <a:br>
              <a:rPr lang="en-US" sz="2200" b="1" i="0">
                <a:effectLst/>
                <a:latin typeface="Tahoma" panose="020B0604030504040204" pitchFamily="34" charset="0"/>
                <a:ea typeface="Tahoma" panose="020B0604030504040204" pitchFamily="34" charset="0"/>
                <a:cs typeface="Tahoma" panose="020B0604030504040204" pitchFamily="34" charset="0"/>
              </a:rPr>
            </a:br>
            <a:r>
              <a:rPr lang="en-US" sz="2200" b="1" i="0" u="sng">
                <a:effectLst/>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
            </a:r>
            <a:r>
              <a:rPr lang="en-US" sz="2200" b="1" i="0" u="sng">
                <a:solidFill>
                  <a:srgbClr val="3333FF"/>
                </a:solidFill>
                <a:effectLst/>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 Countrywide Traffic Accident Dataset</a:t>
            </a:r>
            <a:r>
              <a:rPr lang="en-US" sz="2200" b="1" i="0" u="sng">
                <a:effectLst/>
                <a:latin typeface="Tahoma" panose="020B0604030504040204" pitchFamily="34"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
            </a:r>
            <a:r>
              <a:rPr lang="en-US" sz="2200" b="1" i="0">
                <a:effectLst/>
                <a:latin typeface="Tahoma" panose="020B0604030504040204" pitchFamily="34" charset="0"/>
                <a:ea typeface="Tahoma" panose="020B0604030504040204" pitchFamily="34" charset="0"/>
                <a:cs typeface="Tahoma" panose="020B0604030504040204" pitchFamily="34" charset="0"/>
              </a:rPr>
              <a:t>, arXiv preprint arXiv:1906.05409 (2019).</a:t>
            </a:r>
          </a:p>
          <a:p>
            <a:br>
              <a:rPr lang="en-US" sz="2200" b="1" i="0">
                <a:effectLst/>
                <a:latin typeface="Tahoma" panose="020B0604030504040204" pitchFamily="34" charset="0"/>
                <a:ea typeface="Tahoma" panose="020B0604030504040204" pitchFamily="34" charset="0"/>
                <a:cs typeface="Tahoma" panose="020B0604030504040204" pitchFamily="34" charset="0"/>
              </a:rPr>
            </a:br>
            <a:r>
              <a:rPr lang="en-US" sz="2200" b="1" i="0">
                <a:effectLst/>
                <a:latin typeface="Tahoma" panose="020B0604030504040204" pitchFamily="34" charset="0"/>
                <a:ea typeface="Tahoma" panose="020B0604030504040204" pitchFamily="34" charset="0"/>
                <a:cs typeface="Tahoma" panose="020B0604030504040204" pitchFamily="34" charset="0"/>
              </a:rPr>
              <a:t>Moosavi, Sobhan, Mohammad Hossein Samavatian, Srinivasan Parthasarathy, Radu Teodorescu, and Rajiv Ramnath. </a:t>
            </a:r>
            <a:br>
              <a:rPr lang="en-US" sz="2200" b="1" i="0">
                <a:effectLst/>
                <a:latin typeface="Tahoma" panose="020B0604030504040204" pitchFamily="34" charset="0"/>
                <a:ea typeface="Tahoma" panose="020B0604030504040204" pitchFamily="34" charset="0"/>
                <a:cs typeface="Tahoma" panose="020B0604030504040204" pitchFamily="34" charset="0"/>
              </a:rPr>
            </a:br>
            <a:r>
              <a:rPr lang="en-US" sz="2200" b="1" i="0" u="sng">
                <a:solidFill>
                  <a:srgbClr val="3333FF"/>
                </a:solidFill>
                <a:effectLst/>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“Accident Risk Prediction based on Heterogeneous Sparse Data: New Dataset and Insights.”</a:t>
            </a:r>
            <a:r>
              <a:rPr lang="en-US" sz="2200" b="1" i="0">
                <a:solidFill>
                  <a:srgbClr val="3333FF"/>
                </a:solidFill>
                <a:effectLst/>
                <a:latin typeface="Tahoma" panose="020B0604030504040204" pitchFamily="34" charset="0"/>
                <a:ea typeface="Tahoma" panose="020B0604030504040204" pitchFamily="34" charset="0"/>
                <a:cs typeface="Tahoma" panose="020B0604030504040204" pitchFamily="34" charset="0"/>
              </a:rPr>
              <a:t> </a:t>
            </a:r>
            <a:br>
              <a:rPr lang="en-US" sz="2200" b="1" i="0">
                <a:effectLst/>
                <a:latin typeface="Tahoma" panose="020B0604030504040204" pitchFamily="34" charset="0"/>
                <a:ea typeface="Tahoma" panose="020B0604030504040204" pitchFamily="34" charset="0"/>
                <a:cs typeface="Tahoma" panose="020B0604030504040204" pitchFamily="34" charset="0"/>
              </a:rPr>
            </a:br>
            <a:br>
              <a:rPr lang="en-US" sz="2200" b="1" i="0">
                <a:effectLst/>
                <a:latin typeface="Tahoma" panose="020B0604030504040204" pitchFamily="34" charset="0"/>
                <a:ea typeface="Tahoma" panose="020B0604030504040204" pitchFamily="34" charset="0"/>
                <a:cs typeface="Tahoma" panose="020B0604030504040204" pitchFamily="34" charset="0"/>
              </a:rPr>
            </a:br>
            <a:r>
              <a:rPr lang="en-US" sz="2200" b="1" i="0">
                <a:effectLst/>
                <a:latin typeface="Tahoma" panose="020B0604030504040204" pitchFamily="34" charset="0"/>
                <a:ea typeface="Tahoma" panose="020B0604030504040204" pitchFamily="34" charset="0"/>
                <a:cs typeface="Tahoma" panose="020B0604030504040204" pitchFamily="34" charset="0"/>
              </a:rPr>
              <a:t>In proceedings of the 27th ACM SIGSPATIAL International Conference on Advances in Geographic Information Systems, ACM, 2019.</a:t>
            </a:r>
          </a:p>
        </p:txBody>
      </p:sp>
      <p:sp>
        <p:nvSpPr>
          <p:cNvPr id="15" name="object 6">
            <a:extLst>
              <a:ext uri="{FF2B5EF4-FFF2-40B4-BE49-F238E27FC236}">
                <a16:creationId xmlns:a16="http://schemas.microsoft.com/office/drawing/2014/main" id="{277F296A-6070-4D9C-A2E7-83CF09ACCDFB}"/>
              </a:ext>
            </a:extLst>
          </p:cNvPr>
          <p:cNvSpPr txBox="1"/>
          <p:nvPr/>
        </p:nvSpPr>
        <p:spPr>
          <a:xfrm>
            <a:off x="4631689" y="9446734"/>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6" name="object 7">
            <a:extLst>
              <a:ext uri="{FF2B5EF4-FFF2-40B4-BE49-F238E27FC236}">
                <a16:creationId xmlns:a16="http://schemas.microsoft.com/office/drawing/2014/main" id="{BA48D6B2-5EE7-43E8-ABC7-C2CDCE81AE02}"/>
              </a:ext>
            </a:extLst>
          </p:cNvPr>
          <p:cNvSpPr txBox="1">
            <a:spLocks/>
          </p:cNvSpPr>
          <p:nvPr/>
        </p:nvSpPr>
        <p:spPr>
          <a:xfrm>
            <a:off x="9122093" y="9446734"/>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7" name="object 8">
            <a:extLst>
              <a:ext uri="{FF2B5EF4-FFF2-40B4-BE49-F238E27FC236}">
                <a16:creationId xmlns:a16="http://schemas.microsoft.com/office/drawing/2014/main" id="{C6953F9A-3EC9-40F3-9633-1573C2A14CE5}"/>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1586854"/>
            <a:ext cx="11926171" cy="45719"/>
          </a:xfrm>
          <a:custGeom>
            <a:avLst/>
            <a:gdLst/>
            <a:ahLst/>
            <a:cxnLst/>
            <a:rect l="l" t="t" r="r" b="b"/>
            <a:pathLst>
              <a:path w="8084184" h="92075">
                <a:moveTo>
                  <a:pt x="8083559" y="91944"/>
                </a:moveTo>
                <a:lnTo>
                  <a:pt x="0" y="91944"/>
                </a:lnTo>
                <a:lnTo>
                  <a:pt x="0" y="0"/>
                </a:lnTo>
                <a:lnTo>
                  <a:pt x="8083559" y="0"/>
                </a:lnTo>
                <a:lnTo>
                  <a:pt x="8083559"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773348" y="388643"/>
            <a:ext cx="13230624" cy="1243930"/>
          </a:xfrm>
          <a:prstGeom prst="rect">
            <a:avLst/>
          </a:prstGeom>
        </p:spPr>
        <p:txBody>
          <a:bodyPr vert="horz" wrap="square" lIns="0" tIns="12700" rIns="0" bIns="0" rtlCol="0">
            <a:spAutoFit/>
          </a:bodyPr>
          <a:lstStyle/>
          <a:p>
            <a:pPr marL="12700">
              <a:lnSpc>
                <a:spcPct val="100000"/>
              </a:lnSpc>
              <a:spcBef>
                <a:spcPts val="100"/>
              </a:spcBef>
            </a:pPr>
            <a:r>
              <a:rPr lang="en-US"/>
              <a:t> Features in the Dataset </a:t>
            </a:r>
            <a:endParaRPr/>
          </a:p>
        </p:txBody>
      </p:sp>
      <p:sp>
        <p:nvSpPr>
          <p:cNvPr id="8" name="object 8"/>
          <p:cNvSpPr/>
          <p:nvPr/>
        </p:nvSpPr>
        <p:spPr>
          <a:xfrm>
            <a:off x="7227675" y="5744607"/>
            <a:ext cx="3361690" cy="62865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a:solidFill>
            <a:srgbClr val="FFD93B"/>
          </a:solidFill>
        </p:spPr>
        <p:txBody>
          <a:bodyPr wrap="square" lIns="0" tIns="0" rIns="0" bIns="0" rtlCol="0"/>
          <a:lstStyle/>
          <a:p>
            <a:endParaRPr/>
          </a:p>
        </p:txBody>
      </p:sp>
      <p:sp>
        <p:nvSpPr>
          <p:cNvPr id="10" name="object 10"/>
          <p:cNvSpPr/>
          <p:nvPr/>
        </p:nvSpPr>
        <p:spPr>
          <a:xfrm>
            <a:off x="636691" y="5410469"/>
            <a:ext cx="3627681" cy="44307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p:spPr>
        <p:txBody>
          <a:bodyPr vert="horz" wrap="square" lIns="0" tIns="12065" rIns="0" bIns="0" rtlCol="0">
            <a:spAutoFit/>
          </a:bodyPr>
          <a:lstStyle/>
          <a:p>
            <a:pPr marL="12700">
              <a:spcBef>
                <a:spcPts val="95"/>
              </a:spcBef>
            </a:pPr>
            <a:r>
              <a:rPr lang="en-US" sz="2800" b="1">
                <a:latin typeface="Tahoma"/>
                <a:cs typeface="Tahoma"/>
              </a:rPr>
              <a:t>Accident Attributes</a:t>
            </a:r>
          </a:p>
        </p:txBody>
      </p:sp>
      <p:sp>
        <p:nvSpPr>
          <p:cNvPr id="21" name="object 21"/>
          <p:cNvSpPr txBox="1"/>
          <p:nvPr/>
        </p:nvSpPr>
        <p:spPr>
          <a:xfrm>
            <a:off x="4770681" y="2322781"/>
            <a:ext cx="12953999" cy="6037807"/>
          </a:xfrm>
          <a:prstGeom prst="rect">
            <a:avLst/>
          </a:prstGeom>
        </p:spPr>
        <p:txBody>
          <a:bodyPr vert="horz" wrap="square" lIns="0" tIns="12700" rIns="0" bIns="0" rtlCol="0">
            <a:spAutoFit/>
          </a:bodyPr>
          <a:lstStyle/>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ID</a:t>
            </a:r>
            <a:r>
              <a:rPr lang="en-US" sz="2200" b="0" i="0">
                <a:effectLst/>
                <a:latin typeface="Tahoma" panose="020B0604030504040204" pitchFamily="34" charset="0"/>
                <a:ea typeface="Tahoma" panose="020B0604030504040204" pitchFamily="34" charset="0"/>
                <a:cs typeface="Tahoma" panose="020B0604030504040204" pitchFamily="34" charset="0"/>
              </a:rPr>
              <a:t>: This is a unique identifier of the accident record.</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Severity</a:t>
            </a:r>
            <a:r>
              <a:rPr lang="en-US" sz="2200" b="0" i="0">
                <a:effectLst/>
                <a:latin typeface="Tahoma" panose="020B0604030504040204" pitchFamily="34" charset="0"/>
                <a:ea typeface="Tahoma" panose="020B0604030504040204" pitchFamily="34" charset="0"/>
                <a:cs typeface="Tahoma" panose="020B0604030504040204" pitchFamily="34" charset="0"/>
              </a:rPr>
              <a:t>: Shows the severity of the accident, a number between 1 and 4, where 1 indicates the least impact on traffic (i.e., short delay as a result of the accident) and 4 indicates a significant impact on traffic (i.e., long delay).</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Start_Time</a:t>
            </a:r>
            <a:r>
              <a:rPr lang="en-US" sz="2200" b="0" i="0">
                <a:effectLst/>
                <a:latin typeface="Tahoma" panose="020B0604030504040204" pitchFamily="34" charset="0"/>
                <a:ea typeface="Tahoma" panose="020B0604030504040204" pitchFamily="34" charset="0"/>
                <a:cs typeface="Tahoma" panose="020B0604030504040204" pitchFamily="34" charset="0"/>
              </a:rPr>
              <a:t>: Shows start time of the accident in local time zone.</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End_Time</a:t>
            </a:r>
            <a:r>
              <a:rPr lang="en-US" sz="2200" b="0" i="0">
                <a:effectLst/>
                <a:latin typeface="Tahoma" panose="020B0604030504040204" pitchFamily="34" charset="0"/>
                <a:ea typeface="Tahoma" panose="020B0604030504040204" pitchFamily="34" charset="0"/>
                <a:cs typeface="Tahoma" panose="020B0604030504040204" pitchFamily="34" charset="0"/>
              </a:rPr>
              <a:t>: Shows end time of the accident in local time zone.</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Start_Lat</a:t>
            </a:r>
            <a:r>
              <a:rPr lang="en-US" sz="2200" b="0" i="0">
                <a:effectLst/>
                <a:latin typeface="Tahoma" panose="020B0604030504040204" pitchFamily="34" charset="0"/>
                <a:ea typeface="Tahoma" panose="020B0604030504040204" pitchFamily="34" charset="0"/>
                <a:cs typeface="Tahoma" panose="020B0604030504040204" pitchFamily="34" charset="0"/>
              </a:rPr>
              <a:t>: Shows latitude in GPS coordinate of the start point.</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Start_Lng</a:t>
            </a:r>
            <a:r>
              <a:rPr lang="en-US" sz="2200" b="0" i="0">
                <a:effectLst/>
                <a:latin typeface="Tahoma" panose="020B0604030504040204" pitchFamily="34" charset="0"/>
                <a:ea typeface="Tahoma" panose="020B0604030504040204" pitchFamily="34" charset="0"/>
                <a:cs typeface="Tahoma" panose="020B0604030504040204" pitchFamily="34" charset="0"/>
              </a:rPr>
              <a:t>: Shows longitude in GPS coordinate of the start point.</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End_Lat</a:t>
            </a:r>
            <a:r>
              <a:rPr lang="en-US" sz="2200" b="0" i="0">
                <a:effectLst/>
                <a:latin typeface="Tahoma" panose="020B0604030504040204" pitchFamily="34" charset="0"/>
                <a:ea typeface="Tahoma" panose="020B0604030504040204" pitchFamily="34" charset="0"/>
                <a:cs typeface="Tahoma" panose="020B0604030504040204" pitchFamily="34" charset="0"/>
              </a:rPr>
              <a:t>: Shows latitude in GPS coordinate of the end point.</a:t>
            </a:r>
          </a:p>
          <a:p>
            <a:pPr marL="457200" indent="-457200" algn="just">
              <a:lnSpc>
                <a:spcPct val="150000"/>
              </a:lnSpc>
              <a:buFont typeface="+mj-lt"/>
              <a:buAutoNum type="arabicPeriod"/>
            </a:pPr>
            <a:r>
              <a:rPr lang="en-US" sz="2200" b="1" i="0" err="1">
                <a:effectLst/>
                <a:latin typeface="Tahoma" panose="020B0604030504040204" pitchFamily="34" charset="0"/>
                <a:ea typeface="Tahoma" panose="020B0604030504040204" pitchFamily="34" charset="0"/>
                <a:cs typeface="Tahoma" panose="020B0604030504040204" pitchFamily="34" charset="0"/>
              </a:rPr>
              <a:t>End_Lng</a:t>
            </a:r>
            <a:r>
              <a:rPr lang="en-US" sz="2200" b="0" i="0">
                <a:effectLst/>
                <a:latin typeface="Tahoma" panose="020B0604030504040204" pitchFamily="34" charset="0"/>
                <a:ea typeface="Tahoma" panose="020B0604030504040204" pitchFamily="34" charset="0"/>
                <a:cs typeface="Tahoma" panose="020B0604030504040204" pitchFamily="34" charset="0"/>
              </a:rPr>
              <a:t>: Shows longitude in GPS coordinate of the end point.</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Distance(mi)</a:t>
            </a:r>
            <a:r>
              <a:rPr lang="en-US" sz="2200" b="0" i="0">
                <a:effectLst/>
                <a:latin typeface="Tahoma" panose="020B0604030504040204" pitchFamily="34" charset="0"/>
                <a:ea typeface="Tahoma" panose="020B0604030504040204" pitchFamily="34" charset="0"/>
                <a:cs typeface="Tahoma" panose="020B0604030504040204" pitchFamily="34" charset="0"/>
              </a:rPr>
              <a:t>: The length of the road extent affected by the accident.</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Description</a:t>
            </a:r>
            <a:r>
              <a:rPr lang="en-US" sz="2200" b="0" i="0">
                <a:effectLst/>
                <a:latin typeface="Tahoma" panose="020B0604030504040204" pitchFamily="34" charset="0"/>
                <a:ea typeface="Tahoma" panose="020B0604030504040204" pitchFamily="34" charset="0"/>
                <a:cs typeface="Tahoma" panose="020B0604030504040204" pitchFamily="34" charset="0"/>
              </a:rPr>
              <a:t>: Shows natural language description of the accident.</a:t>
            </a:r>
          </a:p>
        </p:txBody>
      </p:sp>
      <p:pic>
        <p:nvPicPr>
          <p:cNvPr id="5" name="Picture 4" descr="A picture containing text&#10;&#10;Description automatically generated">
            <a:extLst>
              <a:ext uri="{FF2B5EF4-FFF2-40B4-BE49-F238E27FC236}">
                <a16:creationId xmlns:a16="http://schemas.microsoft.com/office/drawing/2014/main" id="{26E3E01E-DB48-4523-A838-B9A8E6583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731" y="3283662"/>
            <a:ext cx="2133600" cy="2133600"/>
          </a:xfrm>
          <a:prstGeom prst="rect">
            <a:avLst/>
          </a:prstGeom>
        </p:spPr>
      </p:pic>
      <p:sp>
        <p:nvSpPr>
          <p:cNvPr id="13" name="object 6">
            <a:extLst>
              <a:ext uri="{FF2B5EF4-FFF2-40B4-BE49-F238E27FC236}">
                <a16:creationId xmlns:a16="http://schemas.microsoft.com/office/drawing/2014/main" id="{13B5B7A2-53A1-4325-9AA9-F3F8662E166B}"/>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23DA8284-E67B-4F2F-BB99-F70F608D4584}"/>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EFE84746-897C-4D37-BA8B-140B84EDF109}"/>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2" name="TextBox 11">
            <a:extLst>
              <a:ext uri="{FF2B5EF4-FFF2-40B4-BE49-F238E27FC236}">
                <a16:creationId xmlns:a16="http://schemas.microsoft.com/office/drawing/2014/main" id="{79CE306C-2FA4-4D76-A293-BD12BF01C3CD}"/>
              </a:ext>
            </a:extLst>
          </p:cNvPr>
          <p:cNvSpPr txBox="1"/>
          <p:nvPr/>
        </p:nvSpPr>
        <p:spPr>
          <a:xfrm>
            <a:off x="16048231" y="291881"/>
            <a:ext cx="2239769" cy="584775"/>
          </a:xfrm>
          <a:prstGeom prst="rect">
            <a:avLst/>
          </a:prstGeom>
          <a:noFill/>
        </p:spPr>
        <p:txBody>
          <a:bodyPr wrap="square">
            <a:spAutoFit/>
          </a:bodyPr>
          <a:lstStyle/>
          <a:p>
            <a:r>
              <a:rPr lang="en-IN" sz="3200" b="1" i="0">
                <a:effectLst/>
                <a:latin typeface="Segoe UI" panose="020B0502040204020203" pitchFamily="34" charset="0"/>
              </a:rPr>
              <a:t>Cont’d 1</a:t>
            </a:r>
          </a:p>
        </p:txBody>
      </p:sp>
    </p:spTree>
    <p:extLst>
      <p:ext uri="{BB962C8B-B14F-4D97-AF65-F5344CB8AC3E}">
        <p14:creationId xmlns:p14="http://schemas.microsoft.com/office/powerpoint/2010/main" val="648945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1586854"/>
            <a:ext cx="11926171" cy="45719"/>
          </a:xfrm>
          <a:custGeom>
            <a:avLst/>
            <a:gdLst/>
            <a:ahLst/>
            <a:cxnLst/>
            <a:rect l="l" t="t" r="r" b="b"/>
            <a:pathLst>
              <a:path w="8084184" h="92075">
                <a:moveTo>
                  <a:pt x="8083559" y="91944"/>
                </a:moveTo>
                <a:lnTo>
                  <a:pt x="0" y="91944"/>
                </a:lnTo>
                <a:lnTo>
                  <a:pt x="0" y="0"/>
                </a:lnTo>
                <a:lnTo>
                  <a:pt x="8083559" y="0"/>
                </a:lnTo>
                <a:lnTo>
                  <a:pt x="8083559"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773348" y="388643"/>
            <a:ext cx="13230624" cy="1243930"/>
          </a:xfrm>
          <a:prstGeom prst="rect">
            <a:avLst/>
          </a:prstGeom>
        </p:spPr>
        <p:txBody>
          <a:bodyPr vert="horz" wrap="square" lIns="0" tIns="12700" rIns="0" bIns="0" rtlCol="0">
            <a:spAutoFit/>
          </a:bodyPr>
          <a:lstStyle/>
          <a:p>
            <a:pPr marL="12700">
              <a:lnSpc>
                <a:spcPct val="100000"/>
              </a:lnSpc>
              <a:spcBef>
                <a:spcPts val="100"/>
              </a:spcBef>
            </a:pPr>
            <a:r>
              <a:rPr lang="en-US"/>
              <a:t> Features in the Dataset</a:t>
            </a:r>
            <a:endParaRPr/>
          </a:p>
        </p:txBody>
      </p:sp>
      <p:sp>
        <p:nvSpPr>
          <p:cNvPr id="8" name="object 8"/>
          <p:cNvSpPr/>
          <p:nvPr/>
        </p:nvSpPr>
        <p:spPr>
          <a:xfrm>
            <a:off x="7227675" y="5744607"/>
            <a:ext cx="3361690" cy="62865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a:solidFill>
            <a:srgbClr val="FFD93B"/>
          </a:solidFill>
        </p:spPr>
        <p:txBody>
          <a:bodyPr wrap="square" lIns="0" tIns="0" rIns="0" bIns="0" rtlCol="0"/>
          <a:lstStyle/>
          <a:p>
            <a:endParaRPr/>
          </a:p>
        </p:txBody>
      </p:sp>
      <p:sp>
        <p:nvSpPr>
          <p:cNvPr id="10" name="object 10"/>
          <p:cNvSpPr/>
          <p:nvPr/>
        </p:nvSpPr>
        <p:spPr>
          <a:xfrm>
            <a:off x="738391" y="5704122"/>
            <a:ext cx="3505200" cy="44307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p:spPr>
        <p:txBody>
          <a:bodyPr vert="horz" wrap="square" lIns="0" tIns="12065" rIns="0" bIns="0" rtlCol="0">
            <a:spAutoFit/>
          </a:bodyPr>
          <a:lstStyle/>
          <a:p>
            <a:pPr marL="12700">
              <a:spcBef>
                <a:spcPts val="95"/>
              </a:spcBef>
            </a:pPr>
            <a:r>
              <a:rPr lang="en-US" sz="2800" b="1">
                <a:latin typeface="Tahoma"/>
                <a:cs typeface="Tahoma"/>
              </a:rPr>
              <a:t>Address Attributes</a:t>
            </a:r>
          </a:p>
        </p:txBody>
      </p:sp>
      <p:sp>
        <p:nvSpPr>
          <p:cNvPr id="21" name="object 21"/>
          <p:cNvSpPr txBox="1"/>
          <p:nvPr/>
        </p:nvSpPr>
        <p:spPr>
          <a:xfrm>
            <a:off x="4914191" y="2838404"/>
            <a:ext cx="12688008" cy="4514313"/>
          </a:xfrm>
          <a:prstGeom prst="rect">
            <a:avLst/>
          </a:prstGeom>
        </p:spPr>
        <p:txBody>
          <a:bodyPr vert="horz" wrap="square" lIns="0" tIns="12700" rIns="0" bIns="0" rtlCol="0">
            <a:spAutoFit/>
          </a:bodyPr>
          <a:lstStyle/>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Number</a:t>
            </a:r>
            <a:r>
              <a:rPr lang="en-US" sz="2200" b="0" i="0">
                <a:effectLst/>
                <a:latin typeface="Tahoma" panose="020B0604030504040204" pitchFamily="34" charset="0"/>
                <a:ea typeface="Tahoma" panose="020B0604030504040204" pitchFamily="34" charset="0"/>
                <a:cs typeface="Tahoma" panose="020B0604030504040204" pitchFamily="34" charset="0"/>
              </a:rPr>
              <a:t>: Shows the street number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Street</a:t>
            </a:r>
            <a:r>
              <a:rPr lang="en-US" sz="2200" b="0" i="0">
                <a:effectLst/>
                <a:latin typeface="Tahoma" panose="020B0604030504040204" pitchFamily="34" charset="0"/>
                <a:ea typeface="Tahoma" panose="020B0604030504040204" pitchFamily="34" charset="0"/>
                <a:cs typeface="Tahoma" panose="020B0604030504040204" pitchFamily="34" charset="0"/>
              </a:rPr>
              <a:t>: Shows the street name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Side</a:t>
            </a:r>
            <a:r>
              <a:rPr lang="en-US" sz="2200" b="0" i="0">
                <a:effectLst/>
                <a:latin typeface="Tahoma" panose="020B0604030504040204" pitchFamily="34" charset="0"/>
                <a:ea typeface="Tahoma" panose="020B0604030504040204" pitchFamily="34" charset="0"/>
                <a:cs typeface="Tahoma" panose="020B0604030504040204" pitchFamily="34" charset="0"/>
              </a:rPr>
              <a:t>: Shows the relative side of the street (Right/Left)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City</a:t>
            </a:r>
            <a:r>
              <a:rPr lang="en-US" sz="2200" b="0" i="0">
                <a:effectLst/>
                <a:latin typeface="Tahoma" panose="020B0604030504040204" pitchFamily="34" charset="0"/>
                <a:ea typeface="Tahoma" panose="020B0604030504040204" pitchFamily="34" charset="0"/>
                <a:cs typeface="Tahoma" panose="020B0604030504040204" pitchFamily="34" charset="0"/>
              </a:rPr>
              <a:t>: Shows the city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County</a:t>
            </a:r>
            <a:r>
              <a:rPr lang="en-US" sz="2200" b="0" i="0">
                <a:effectLst/>
                <a:latin typeface="Tahoma" panose="020B0604030504040204" pitchFamily="34" charset="0"/>
                <a:ea typeface="Tahoma" panose="020B0604030504040204" pitchFamily="34" charset="0"/>
                <a:cs typeface="Tahoma" panose="020B0604030504040204" pitchFamily="34" charset="0"/>
              </a:rPr>
              <a:t>: Shows the county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State</a:t>
            </a:r>
            <a:r>
              <a:rPr lang="en-US" sz="2200" b="0" i="0">
                <a:effectLst/>
                <a:latin typeface="Tahoma" panose="020B0604030504040204" pitchFamily="34" charset="0"/>
                <a:ea typeface="Tahoma" panose="020B0604030504040204" pitchFamily="34" charset="0"/>
                <a:cs typeface="Tahoma" panose="020B0604030504040204" pitchFamily="34" charset="0"/>
              </a:rPr>
              <a:t>: Shows the state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Zipcode</a:t>
            </a:r>
            <a:r>
              <a:rPr lang="en-US" sz="2200" b="0" i="0">
                <a:effectLst/>
                <a:latin typeface="Tahoma" panose="020B0604030504040204" pitchFamily="34" charset="0"/>
                <a:ea typeface="Tahoma" panose="020B0604030504040204" pitchFamily="34" charset="0"/>
                <a:cs typeface="Tahoma" panose="020B0604030504040204" pitchFamily="34" charset="0"/>
              </a:rPr>
              <a:t>: Shows the zipcode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Country</a:t>
            </a:r>
            <a:r>
              <a:rPr lang="en-US" sz="2200" b="0" i="0">
                <a:effectLst/>
                <a:latin typeface="Tahoma" panose="020B0604030504040204" pitchFamily="34" charset="0"/>
                <a:ea typeface="Tahoma" panose="020B0604030504040204" pitchFamily="34" charset="0"/>
                <a:cs typeface="Tahoma" panose="020B0604030504040204" pitchFamily="34" charset="0"/>
              </a:rPr>
              <a:t>: Shows the country in address field.</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Timezone</a:t>
            </a:r>
            <a:r>
              <a:rPr lang="en-US" sz="2200" b="0" i="0">
                <a:effectLst/>
                <a:latin typeface="Tahoma" panose="020B0604030504040204" pitchFamily="34" charset="0"/>
                <a:ea typeface="Tahoma" panose="020B0604030504040204" pitchFamily="34" charset="0"/>
                <a:cs typeface="Tahoma" panose="020B0604030504040204" pitchFamily="34" charset="0"/>
              </a:rPr>
              <a:t>: Shows timezone based on the location of the accident (eastern, central, etc.).</a:t>
            </a:r>
          </a:p>
        </p:txBody>
      </p:sp>
      <p:pic>
        <p:nvPicPr>
          <p:cNvPr id="7" name="Picture 6" descr="Shape&#10;&#10;Description automatically generated with low confidence">
            <a:extLst>
              <a:ext uri="{FF2B5EF4-FFF2-40B4-BE49-F238E27FC236}">
                <a16:creationId xmlns:a16="http://schemas.microsoft.com/office/drawing/2014/main" id="{9D751B24-D888-43E7-8A4E-EF76E1614B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1279" y="4000500"/>
            <a:ext cx="1502090" cy="1502090"/>
          </a:xfrm>
          <a:prstGeom prst="rect">
            <a:avLst/>
          </a:prstGeom>
        </p:spPr>
      </p:pic>
      <p:sp>
        <p:nvSpPr>
          <p:cNvPr id="13" name="object 6">
            <a:extLst>
              <a:ext uri="{FF2B5EF4-FFF2-40B4-BE49-F238E27FC236}">
                <a16:creationId xmlns:a16="http://schemas.microsoft.com/office/drawing/2014/main" id="{E9DBAE9C-4D08-476B-8316-54099B6B8E38}"/>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472EDFEC-9D6D-4EE4-98BD-E212F0CD4711}"/>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201E3DA0-F19F-4909-823A-758A6216821C}"/>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1" name="TextBox 10">
            <a:extLst>
              <a:ext uri="{FF2B5EF4-FFF2-40B4-BE49-F238E27FC236}">
                <a16:creationId xmlns:a16="http://schemas.microsoft.com/office/drawing/2014/main" id="{A0B87B99-2925-43FB-B69C-33B25680F283}"/>
              </a:ext>
            </a:extLst>
          </p:cNvPr>
          <p:cNvSpPr txBox="1"/>
          <p:nvPr/>
        </p:nvSpPr>
        <p:spPr>
          <a:xfrm>
            <a:off x="16048231" y="291881"/>
            <a:ext cx="2239769" cy="584775"/>
          </a:xfrm>
          <a:prstGeom prst="rect">
            <a:avLst/>
          </a:prstGeom>
          <a:noFill/>
        </p:spPr>
        <p:txBody>
          <a:bodyPr wrap="square">
            <a:spAutoFit/>
          </a:bodyPr>
          <a:lstStyle/>
          <a:p>
            <a:r>
              <a:rPr lang="en-IN" sz="3200" b="1" i="0">
                <a:effectLst/>
                <a:latin typeface="Segoe UI" panose="020B0502040204020203" pitchFamily="34" charset="0"/>
              </a:rPr>
              <a:t>Cont’d 2</a:t>
            </a:r>
          </a:p>
        </p:txBody>
      </p:sp>
    </p:spTree>
    <p:extLst>
      <p:ext uri="{BB962C8B-B14F-4D97-AF65-F5344CB8AC3E}">
        <p14:creationId xmlns:p14="http://schemas.microsoft.com/office/powerpoint/2010/main" val="175793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1586854"/>
            <a:ext cx="11926171" cy="45719"/>
          </a:xfrm>
          <a:custGeom>
            <a:avLst/>
            <a:gdLst/>
            <a:ahLst/>
            <a:cxnLst/>
            <a:rect l="l" t="t" r="r" b="b"/>
            <a:pathLst>
              <a:path w="8084184" h="92075">
                <a:moveTo>
                  <a:pt x="8083559" y="91944"/>
                </a:moveTo>
                <a:lnTo>
                  <a:pt x="0" y="91944"/>
                </a:lnTo>
                <a:lnTo>
                  <a:pt x="0" y="0"/>
                </a:lnTo>
                <a:lnTo>
                  <a:pt x="8083559" y="0"/>
                </a:lnTo>
                <a:lnTo>
                  <a:pt x="8083559"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773348" y="388643"/>
            <a:ext cx="13230624" cy="1243930"/>
          </a:xfrm>
          <a:prstGeom prst="rect">
            <a:avLst/>
          </a:prstGeom>
        </p:spPr>
        <p:txBody>
          <a:bodyPr vert="horz" wrap="square" lIns="0" tIns="12700" rIns="0" bIns="0" rtlCol="0">
            <a:spAutoFit/>
          </a:bodyPr>
          <a:lstStyle/>
          <a:p>
            <a:pPr marL="12700">
              <a:lnSpc>
                <a:spcPct val="100000"/>
              </a:lnSpc>
              <a:spcBef>
                <a:spcPts val="100"/>
              </a:spcBef>
            </a:pPr>
            <a:r>
              <a:rPr lang="en-US"/>
              <a:t> Features in the Dataset</a:t>
            </a:r>
            <a:endParaRPr/>
          </a:p>
        </p:txBody>
      </p:sp>
      <p:sp>
        <p:nvSpPr>
          <p:cNvPr id="8" name="object 8"/>
          <p:cNvSpPr/>
          <p:nvPr/>
        </p:nvSpPr>
        <p:spPr>
          <a:xfrm>
            <a:off x="7227675" y="5744607"/>
            <a:ext cx="3361690" cy="62865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a:solidFill>
            <a:srgbClr val="FFD93B"/>
          </a:solidFill>
        </p:spPr>
        <p:txBody>
          <a:bodyPr wrap="square" lIns="0" tIns="0" rIns="0" bIns="0" rtlCol="0"/>
          <a:lstStyle/>
          <a:p>
            <a:endParaRPr/>
          </a:p>
        </p:txBody>
      </p:sp>
      <p:sp>
        <p:nvSpPr>
          <p:cNvPr id="10" name="object 10"/>
          <p:cNvSpPr/>
          <p:nvPr/>
        </p:nvSpPr>
        <p:spPr>
          <a:xfrm>
            <a:off x="773348" y="6058932"/>
            <a:ext cx="3581400" cy="44307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p:spPr>
        <p:txBody>
          <a:bodyPr vert="horz" wrap="square" lIns="0" tIns="12065" rIns="0" bIns="0" rtlCol="0">
            <a:spAutoFit/>
          </a:bodyPr>
          <a:lstStyle/>
          <a:p>
            <a:pPr marL="12700">
              <a:spcBef>
                <a:spcPts val="95"/>
              </a:spcBef>
            </a:pPr>
            <a:r>
              <a:rPr lang="en-US" sz="2800" b="1">
                <a:latin typeface="Tahoma"/>
                <a:cs typeface="Tahoma"/>
              </a:rPr>
              <a:t>Weather Attributes</a:t>
            </a:r>
          </a:p>
        </p:txBody>
      </p:sp>
      <p:sp>
        <p:nvSpPr>
          <p:cNvPr id="21" name="object 21"/>
          <p:cNvSpPr txBox="1"/>
          <p:nvPr/>
        </p:nvSpPr>
        <p:spPr>
          <a:xfrm>
            <a:off x="4990391" y="2415068"/>
            <a:ext cx="12688008" cy="6037807"/>
          </a:xfrm>
          <a:prstGeom prst="rect">
            <a:avLst/>
          </a:prstGeom>
        </p:spPr>
        <p:txBody>
          <a:bodyPr vert="horz" wrap="square" lIns="0" tIns="12700" rIns="0" bIns="0" rtlCol="0">
            <a:spAutoFit/>
          </a:bodyPr>
          <a:lstStyle/>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Airport_Code</a:t>
            </a:r>
            <a:r>
              <a:rPr lang="en-US" sz="2200" b="0" i="0">
                <a:effectLst/>
                <a:latin typeface="Tahoma" panose="020B0604030504040204" pitchFamily="34" charset="0"/>
                <a:ea typeface="Tahoma" panose="020B0604030504040204" pitchFamily="34" charset="0"/>
                <a:cs typeface="Tahoma" panose="020B0604030504040204" pitchFamily="34" charset="0"/>
              </a:rPr>
              <a:t>: Denotes an airport-based weather station which is the closest one to location of the accident.</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Weather_Timestamp</a:t>
            </a:r>
            <a:r>
              <a:rPr lang="en-US" sz="2200" b="0" i="0">
                <a:effectLst/>
                <a:latin typeface="Tahoma" panose="020B0604030504040204" pitchFamily="34" charset="0"/>
                <a:ea typeface="Tahoma" panose="020B0604030504040204" pitchFamily="34" charset="0"/>
                <a:cs typeface="Tahoma" panose="020B0604030504040204" pitchFamily="34" charset="0"/>
              </a:rPr>
              <a:t>: Shows the time-stamp of weather observation record (in local time).</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Temperature(F)</a:t>
            </a:r>
            <a:r>
              <a:rPr lang="en-US" sz="2200" b="0" i="0">
                <a:effectLst/>
                <a:latin typeface="Tahoma" panose="020B0604030504040204" pitchFamily="34" charset="0"/>
                <a:ea typeface="Tahoma" panose="020B0604030504040204" pitchFamily="34" charset="0"/>
                <a:cs typeface="Tahoma" panose="020B0604030504040204" pitchFamily="34" charset="0"/>
              </a:rPr>
              <a:t>: Shows the temperature (in Fahrenheit).</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Wind_Chill(F)</a:t>
            </a:r>
            <a:r>
              <a:rPr lang="en-US" sz="2200" b="0" i="0">
                <a:effectLst/>
                <a:latin typeface="Tahoma" panose="020B0604030504040204" pitchFamily="34" charset="0"/>
                <a:ea typeface="Tahoma" panose="020B0604030504040204" pitchFamily="34" charset="0"/>
                <a:cs typeface="Tahoma" panose="020B0604030504040204" pitchFamily="34" charset="0"/>
              </a:rPr>
              <a:t>: Shows the wind chill (in Fahrenheit).</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Humidity(%)</a:t>
            </a:r>
            <a:r>
              <a:rPr lang="en-US" sz="2200" b="0" i="0">
                <a:effectLst/>
                <a:latin typeface="Tahoma" panose="020B0604030504040204" pitchFamily="34" charset="0"/>
                <a:ea typeface="Tahoma" panose="020B0604030504040204" pitchFamily="34" charset="0"/>
                <a:cs typeface="Tahoma" panose="020B0604030504040204" pitchFamily="34" charset="0"/>
              </a:rPr>
              <a:t>: Shows the humidity (in percentage).</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Pressure(in)</a:t>
            </a:r>
            <a:r>
              <a:rPr lang="en-US" sz="2200" b="0" i="0">
                <a:effectLst/>
                <a:latin typeface="Tahoma" panose="020B0604030504040204" pitchFamily="34" charset="0"/>
                <a:ea typeface="Tahoma" panose="020B0604030504040204" pitchFamily="34" charset="0"/>
                <a:cs typeface="Tahoma" panose="020B0604030504040204" pitchFamily="34" charset="0"/>
              </a:rPr>
              <a:t>: Shows the air pressure (in inches).</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Visibility(mi)</a:t>
            </a:r>
            <a:r>
              <a:rPr lang="en-US" sz="2200" b="0" i="0">
                <a:effectLst/>
                <a:latin typeface="Tahoma" panose="020B0604030504040204" pitchFamily="34" charset="0"/>
                <a:ea typeface="Tahoma" panose="020B0604030504040204" pitchFamily="34" charset="0"/>
                <a:cs typeface="Tahoma" panose="020B0604030504040204" pitchFamily="34" charset="0"/>
              </a:rPr>
              <a:t>: Shows visibility (in miles).</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Wind_Direction</a:t>
            </a:r>
            <a:r>
              <a:rPr lang="en-US" sz="2200" b="0" i="0">
                <a:effectLst/>
                <a:latin typeface="Tahoma" panose="020B0604030504040204" pitchFamily="34" charset="0"/>
                <a:ea typeface="Tahoma" panose="020B0604030504040204" pitchFamily="34" charset="0"/>
                <a:cs typeface="Tahoma" panose="020B0604030504040204" pitchFamily="34" charset="0"/>
              </a:rPr>
              <a:t>: Shows wind direction.</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Wind_Speed(mph)</a:t>
            </a:r>
            <a:r>
              <a:rPr lang="en-US" sz="2200" b="0" i="0">
                <a:effectLst/>
                <a:latin typeface="Tahoma" panose="020B0604030504040204" pitchFamily="34" charset="0"/>
                <a:ea typeface="Tahoma" panose="020B0604030504040204" pitchFamily="34" charset="0"/>
                <a:cs typeface="Tahoma" panose="020B0604030504040204" pitchFamily="34" charset="0"/>
              </a:rPr>
              <a:t>: Shows wind speed (in miles per hour).</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Precipitation(in)</a:t>
            </a:r>
            <a:r>
              <a:rPr lang="en-US" sz="2200" b="0" i="0">
                <a:effectLst/>
                <a:latin typeface="Tahoma" panose="020B0604030504040204" pitchFamily="34" charset="0"/>
                <a:ea typeface="Tahoma" panose="020B0604030504040204" pitchFamily="34" charset="0"/>
                <a:cs typeface="Tahoma" panose="020B0604030504040204" pitchFamily="34" charset="0"/>
              </a:rPr>
              <a:t>: Shows precipitation amount in inches, if there is any.</a:t>
            </a:r>
          </a:p>
          <a:p>
            <a:pPr marL="457200" indent="-457200" algn="l">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Weather_Condition</a:t>
            </a:r>
            <a:r>
              <a:rPr lang="en-US" sz="2200" b="0" i="0">
                <a:effectLst/>
                <a:latin typeface="Tahoma" panose="020B0604030504040204" pitchFamily="34" charset="0"/>
                <a:ea typeface="Tahoma" panose="020B0604030504040204" pitchFamily="34" charset="0"/>
                <a:cs typeface="Tahoma" panose="020B0604030504040204" pitchFamily="34" charset="0"/>
              </a:rPr>
              <a:t>: Shows the weather condition (rain, snow, thunderstorm, fog, etc.).</a:t>
            </a:r>
          </a:p>
        </p:txBody>
      </p:sp>
      <p:pic>
        <p:nvPicPr>
          <p:cNvPr id="5" name="Picture 4">
            <a:extLst>
              <a:ext uri="{FF2B5EF4-FFF2-40B4-BE49-F238E27FC236}">
                <a16:creationId xmlns:a16="http://schemas.microsoft.com/office/drawing/2014/main" id="{F704AA83-BCF5-41BD-A25E-8F470122A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970" y="3701972"/>
            <a:ext cx="2568104" cy="2568104"/>
          </a:xfrm>
          <a:prstGeom prst="rect">
            <a:avLst/>
          </a:prstGeom>
        </p:spPr>
      </p:pic>
      <p:sp>
        <p:nvSpPr>
          <p:cNvPr id="13" name="object 6">
            <a:extLst>
              <a:ext uri="{FF2B5EF4-FFF2-40B4-BE49-F238E27FC236}">
                <a16:creationId xmlns:a16="http://schemas.microsoft.com/office/drawing/2014/main" id="{42EB49F4-BEE7-4405-A7FE-0B9C0C86C32E}"/>
              </a:ext>
            </a:extLst>
          </p:cNvPr>
          <p:cNvSpPr txBox="1"/>
          <p:nvPr/>
        </p:nvSpPr>
        <p:spPr>
          <a:xfrm>
            <a:off x="1149541" y="942005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21763B2B-4C71-45CB-9D6C-29E8DF93A688}"/>
              </a:ext>
            </a:extLst>
          </p:cNvPr>
          <p:cNvSpPr txBox="1">
            <a:spLocks/>
          </p:cNvSpPr>
          <p:nvPr/>
        </p:nvSpPr>
        <p:spPr>
          <a:xfrm>
            <a:off x="6650562" y="942005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F7DF1FEB-2B90-4B43-B073-BAC203F3E7E2}"/>
              </a:ext>
            </a:extLst>
          </p:cNvPr>
          <p:cNvSpPr txBox="1">
            <a:spLocks/>
          </p:cNvSpPr>
          <p:nvPr/>
        </p:nvSpPr>
        <p:spPr>
          <a:xfrm>
            <a:off x="15803369" y="942005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1" name="TextBox 10">
            <a:extLst>
              <a:ext uri="{FF2B5EF4-FFF2-40B4-BE49-F238E27FC236}">
                <a16:creationId xmlns:a16="http://schemas.microsoft.com/office/drawing/2014/main" id="{006153B7-CE2A-4D1E-8461-DA332F381657}"/>
              </a:ext>
            </a:extLst>
          </p:cNvPr>
          <p:cNvSpPr txBox="1"/>
          <p:nvPr/>
        </p:nvSpPr>
        <p:spPr>
          <a:xfrm>
            <a:off x="16048231" y="291881"/>
            <a:ext cx="2239769" cy="584775"/>
          </a:xfrm>
          <a:prstGeom prst="rect">
            <a:avLst/>
          </a:prstGeom>
          <a:noFill/>
        </p:spPr>
        <p:txBody>
          <a:bodyPr wrap="square">
            <a:spAutoFit/>
          </a:bodyPr>
          <a:lstStyle/>
          <a:p>
            <a:r>
              <a:rPr lang="en-IN" sz="3200" b="1" i="0">
                <a:effectLst/>
                <a:latin typeface="Segoe UI" panose="020B0502040204020203" pitchFamily="34" charset="0"/>
              </a:rPr>
              <a:t>Cont’d 3</a:t>
            </a:r>
          </a:p>
        </p:txBody>
      </p:sp>
    </p:spTree>
    <p:extLst>
      <p:ext uri="{BB962C8B-B14F-4D97-AF65-F5344CB8AC3E}">
        <p14:creationId xmlns:p14="http://schemas.microsoft.com/office/powerpoint/2010/main" val="1382993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1333500"/>
            <a:ext cx="11926171" cy="45719"/>
          </a:xfrm>
          <a:custGeom>
            <a:avLst/>
            <a:gdLst/>
            <a:ahLst/>
            <a:cxnLst/>
            <a:rect l="l" t="t" r="r" b="b"/>
            <a:pathLst>
              <a:path w="8084184" h="92075">
                <a:moveTo>
                  <a:pt x="8083559" y="91944"/>
                </a:moveTo>
                <a:lnTo>
                  <a:pt x="0" y="91944"/>
                </a:lnTo>
                <a:lnTo>
                  <a:pt x="0" y="0"/>
                </a:lnTo>
                <a:lnTo>
                  <a:pt x="8083559" y="0"/>
                </a:lnTo>
                <a:lnTo>
                  <a:pt x="8083559" y="91944"/>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773348" y="114300"/>
            <a:ext cx="13230624" cy="1243930"/>
          </a:xfrm>
          <a:prstGeom prst="rect">
            <a:avLst/>
          </a:prstGeom>
        </p:spPr>
        <p:txBody>
          <a:bodyPr vert="horz" wrap="square" lIns="0" tIns="12700" rIns="0" bIns="0" rtlCol="0">
            <a:spAutoFit/>
          </a:bodyPr>
          <a:lstStyle/>
          <a:p>
            <a:pPr marL="12700">
              <a:lnSpc>
                <a:spcPct val="100000"/>
              </a:lnSpc>
              <a:spcBef>
                <a:spcPts val="100"/>
              </a:spcBef>
            </a:pPr>
            <a:r>
              <a:rPr lang="en-US"/>
              <a:t> Features in the Dataset</a:t>
            </a:r>
            <a:endParaRPr/>
          </a:p>
        </p:txBody>
      </p:sp>
      <p:sp>
        <p:nvSpPr>
          <p:cNvPr id="8" name="object 8"/>
          <p:cNvSpPr/>
          <p:nvPr/>
        </p:nvSpPr>
        <p:spPr>
          <a:xfrm>
            <a:off x="7227675" y="5744607"/>
            <a:ext cx="3361690" cy="62865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a:solidFill>
            <a:srgbClr val="FFD93B"/>
          </a:solidFill>
        </p:spPr>
        <p:txBody>
          <a:bodyPr wrap="square" lIns="0" tIns="0" rIns="0" bIns="0" rtlCol="0"/>
          <a:lstStyle/>
          <a:p>
            <a:endParaRPr/>
          </a:p>
        </p:txBody>
      </p:sp>
      <p:sp>
        <p:nvSpPr>
          <p:cNvPr id="10" name="object 10"/>
          <p:cNvSpPr/>
          <p:nvPr/>
        </p:nvSpPr>
        <p:spPr>
          <a:xfrm>
            <a:off x="1151244" y="5837397"/>
            <a:ext cx="2627538" cy="443070"/>
          </a:xfrm>
          <a:custGeom>
            <a:avLst/>
            <a:gdLst/>
            <a:ahLst/>
            <a:cxnLst/>
            <a:rect l="l" t="t" r="r" b="b"/>
            <a:pathLst>
              <a:path w="3361690" h="628650">
                <a:moveTo>
                  <a:pt x="3283734" y="628270"/>
                </a:moveTo>
                <a:lnTo>
                  <a:pt x="77861" y="628270"/>
                </a:lnTo>
                <a:lnTo>
                  <a:pt x="47595" y="622125"/>
                </a:lnTo>
                <a:lnTo>
                  <a:pt x="22842" y="605383"/>
                </a:lnTo>
                <a:lnTo>
                  <a:pt x="6132" y="580580"/>
                </a:lnTo>
                <a:lnTo>
                  <a:pt x="0" y="550254"/>
                </a:lnTo>
                <a:lnTo>
                  <a:pt x="0" y="78015"/>
                </a:lnTo>
                <a:lnTo>
                  <a:pt x="6132" y="47690"/>
                </a:lnTo>
                <a:lnTo>
                  <a:pt x="22842" y="22887"/>
                </a:lnTo>
                <a:lnTo>
                  <a:pt x="47595" y="6144"/>
                </a:lnTo>
                <a:lnTo>
                  <a:pt x="77861" y="0"/>
                </a:lnTo>
                <a:lnTo>
                  <a:pt x="3283734" y="0"/>
                </a:lnTo>
                <a:lnTo>
                  <a:pt x="3314000" y="6144"/>
                </a:lnTo>
                <a:lnTo>
                  <a:pt x="3338753" y="22887"/>
                </a:lnTo>
                <a:lnTo>
                  <a:pt x="3355463" y="47690"/>
                </a:lnTo>
                <a:lnTo>
                  <a:pt x="3361596" y="78015"/>
                </a:lnTo>
                <a:lnTo>
                  <a:pt x="3361596" y="550254"/>
                </a:lnTo>
                <a:lnTo>
                  <a:pt x="3355463" y="580580"/>
                </a:lnTo>
                <a:lnTo>
                  <a:pt x="3338753" y="605383"/>
                </a:lnTo>
                <a:lnTo>
                  <a:pt x="3314000" y="622125"/>
                </a:lnTo>
                <a:lnTo>
                  <a:pt x="3283734" y="628270"/>
                </a:lnTo>
                <a:close/>
              </a:path>
            </a:pathLst>
          </a:custGeom>
        </p:spPr>
        <p:txBody>
          <a:bodyPr vert="horz" wrap="square" lIns="0" tIns="12065" rIns="0" bIns="0" rtlCol="0">
            <a:spAutoFit/>
          </a:bodyPr>
          <a:lstStyle/>
          <a:p>
            <a:pPr marL="12700">
              <a:spcBef>
                <a:spcPts val="95"/>
              </a:spcBef>
            </a:pPr>
            <a:r>
              <a:rPr lang="en-US" sz="2800" b="1">
                <a:latin typeface="Tahoma"/>
                <a:cs typeface="Tahoma"/>
              </a:rPr>
              <a:t>POI Attributes</a:t>
            </a:r>
          </a:p>
        </p:txBody>
      </p:sp>
      <p:sp>
        <p:nvSpPr>
          <p:cNvPr id="21" name="object 21"/>
          <p:cNvSpPr txBox="1"/>
          <p:nvPr/>
        </p:nvSpPr>
        <p:spPr>
          <a:xfrm>
            <a:off x="4923205" y="1574732"/>
            <a:ext cx="12688008" cy="8069132"/>
          </a:xfrm>
          <a:prstGeom prst="rect">
            <a:avLst/>
          </a:prstGeom>
        </p:spPr>
        <p:txBody>
          <a:bodyPr vert="horz" wrap="square" lIns="0" tIns="12700" rIns="0" bIns="0" rtlCol="0">
            <a:spAutoFit/>
          </a:bodyPr>
          <a:lstStyle/>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Amenity</a:t>
            </a:r>
            <a:r>
              <a:rPr lang="en-US" sz="2200" b="0" i="0">
                <a:effectLst/>
                <a:latin typeface="Tahoma" panose="020B0604030504040204" pitchFamily="34" charset="0"/>
                <a:ea typeface="Tahoma" panose="020B0604030504040204" pitchFamily="34" charset="0"/>
                <a:cs typeface="Tahoma" panose="020B0604030504040204" pitchFamily="34" charset="0"/>
              </a:rPr>
              <a:t>: A Point-Of-Interest (POI) annotation which indicates presence of amenity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Bump</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speed bump or hump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Crossing</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crossing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Give_Way</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give_way sign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Junction</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junction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No_Exit</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no exit sign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Railway</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railway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Roundabout</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roundabout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Station</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station (bus, train, etc.)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Stop</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stop sign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Traffic_Calming</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traffic_calming means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Traffic_Signal</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traffic_signal in a nearby location.</a:t>
            </a:r>
          </a:p>
          <a:p>
            <a:pPr marL="457200" indent="-457200" algn="just">
              <a:lnSpc>
                <a:spcPct val="150000"/>
              </a:lnSpc>
              <a:buFont typeface="+mj-lt"/>
              <a:buAutoNum type="arabicPeriod"/>
            </a:pPr>
            <a:r>
              <a:rPr lang="en-US" sz="2200" b="1" i="0">
                <a:effectLst/>
                <a:latin typeface="Tahoma" panose="020B0604030504040204" pitchFamily="34" charset="0"/>
                <a:ea typeface="Tahoma" panose="020B0604030504040204" pitchFamily="34" charset="0"/>
                <a:cs typeface="Tahoma" panose="020B0604030504040204" pitchFamily="34" charset="0"/>
              </a:rPr>
              <a:t>Turning_Loop</a:t>
            </a:r>
            <a:r>
              <a:rPr lang="en-US" sz="2200" b="0" i="0">
                <a:effectLst/>
                <a:latin typeface="Tahoma" panose="020B0604030504040204" pitchFamily="34" charset="0"/>
                <a:ea typeface="Tahoma" panose="020B0604030504040204" pitchFamily="34" charset="0"/>
                <a:cs typeface="Tahoma" panose="020B0604030504040204" pitchFamily="34" charset="0"/>
              </a:rPr>
              <a:t>: A POI annotation which indicates presence of turning_loop in a nearby location.</a:t>
            </a:r>
          </a:p>
        </p:txBody>
      </p:sp>
      <p:pic>
        <p:nvPicPr>
          <p:cNvPr id="5" name="Picture 4" descr="Shape&#10;&#10;Description automatically generated with low confidence">
            <a:extLst>
              <a:ext uri="{FF2B5EF4-FFF2-40B4-BE49-F238E27FC236}">
                <a16:creationId xmlns:a16="http://schemas.microsoft.com/office/drawing/2014/main" id="{A3DE3A2E-908D-4B81-8C9A-0D3927DF4E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2008" y="3864472"/>
            <a:ext cx="1446010" cy="1446010"/>
          </a:xfrm>
          <a:prstGeom prst="rect">
            <a:avLst/>
          </a:prstGeom>
        </p:spPr>
      </p:pic>
      <p:sp>
        <p:nvSpPr>
          <p:cNvPr id="13" name="object 6">
            <a:extLst>
              <a:ext uri="{FF2B5EF4-FFF2-40B4-BE49-F238E27FC236}">
                <a16:creationId xmlns:a16="http://schemas.microsoft.com/office/drawing/2014/main" id="{C7E34135-144D-415A-BEDB-35EB7486EAD0}"/>
              </a:ext>
            </a:extLst>
          </p:cNvPr>
          <p:cNvSpPr txBox="1"/>
          <p:nvPr/>
        </p:nvSpPr>
        <p:spPr>
          <a:xfrm>
            <a:off x="1149541" y="9839378"/>
            <a:ext cx="3403600" cy="257122"/>
          </a:xfrm>
          <a:prstGeom prst="rect">
            <a:avLst/>
          </a:prstGeom>
        </p:spPr>
        <p:txBody>
          <a:bodyPr vert="horz" wrap="square" lIns="0" tIns="10795" rIns="0" bIns="0" rtlCol="0">
            <a:spAutoFit/>
          </a:bodyPr>
          <a:lstStyle/>
          <a:p>
            <a:pPr marL="12700">
              <a:lnSpc>
                <a:spcPct val="100000"/>
              </a:lnSpc>
              <a:spcBef>
                <a:spcPts val="85"/>
              </a:spcBef>
            </a:pPr>
            <a:r>
              <a:rPr lang="en-US" sz="1600" b="1" kern="1200">
                <a:ea typeface="+mn-ea"/>
              </a:rPr>
              <a:t>A Countrywide Traffic Accident Dataset</a:t>
            </a:r>
            <a:endParaRPr sz="1600" b="1">
              <a:latin typeface="Lucida Sans Unicode"/>
              <a:cs typeface="Lucida Sans Unicode"/>
            </a:endParaRPr>
          </a:p>
        </p:txBody>
      </p:sp>
      <p:sp>
        <p:nvSpPr>
          <p:cNvPr id="14" name="object 7">
            <a:extLst>
              <a:ext uri="{FF2B5EF4-FFF2-40B4-BE49-F238E27FC236}">
                <a16:creationId xmlns:a16="http://schemas.microsoft.com/office/drawing/2014/main" id="{DD993E13-FD5F-470F-B5FA-0C18B23F85F8}"/>
              </a:ext>
            </a:extLst>
          </p:cNvPr>
          <p:cNvSpPr txBox="1">
            <a:spLocks/>
          </p:cNvSpPr>
          <p:nvPr/>
        </p:nvSpPr>
        <p:spPr>
          <a:xfrm>
            <a:off x="6650562" y="9839378"/>
            <a:ext cx="6019800" cy="257122"/>
          </a:xfrm>
          <a:prstGeom prst="rect">
            <a:avLst/>
          </a:prstGeom>
        </p:spPr>
        <p:txBody>
          <a:bodyPr vert="horz" wrap="square" lIns="0" tIns="10795" rIns="0" bIns="0" rtlCol="0">
            <a:spAutoFit/>
          </a:bodyPr>
          <a:lstStyle>
            <a:defPPr>
              <a:defRPr lang="en-US"/>
            </a:defPPr>
            <a:lvl1pPr marL="0" algn="l" defTabSz="914400" rtl="0" eaLnBrk="1" latinLnBrk="0" hangingPunct="1">
              <a:defRPr sz="1400" b="0" i="0" kern="1200">
                <a:solidFill>
                  <a:schemeClr val="tx1"/>
                </a:solidFill>
                <a:latin typeface="Lucida Sans Unicode"/>
                <a:ea typeface="+mn-ea"/>
                <a:cs typeface="Lucida Sans Unicod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n-US" sz="1600" b="1">
                <a:latin typeface="+mn-lt"/>
                <a:cs typeface="+mn-cs"/>
              </a:rPr>
              <a:t>DAB103-21S-003 (Analytical Tools &amp; Decision Making 21 Spring - 003)</a:t>
            </a:r>
          </a:p>
        </p:txBody>
      </p:sp>
      <p:sp>
        <p:nvSpPr>
          <p:cNvPr id="15" name="object 8">
            <a:extLst>
              <a:ext uri="{FF2B5EF4-FFF2-40B4-BE49-F238E27FC236}">
                <a16:creationId xmlns:a16="http://schemas.microsoft.com/office/drawing/2014/main" id="{E5E06F7D-399F-4481-9340-25F5B04F86D3}"/>
              </a:ext>
            </a:extLst>
          </p:cNvPr>
          <p:cNvSpPr txBox="1">
            <a:spLocks/>
          </p:cNvSpPr>
          <p:nvPr/>
        </p:nvSpPr>
        <p:spPr>
          <a:xfrm>
            <a:off x="15803369" y="9839378"/>
            <a:ext cx="1807844" cy="257122"/>
          </a:xfrm>
          <a:prstGeom prst="rect">
            <a:avLst/>
          </a:prstGeom>
        </p:spPr>
        <p:txBody>
          <a:bodyPr vert="horz" wrap="square" lIns="0" tIns="10795" rIns="0" bIns="0" rtlCol="0">
            <a:spAutoFit/>
          </a:bodyPr>
          <a:lstStyle>
            <a:defPPr>
              <a:defRPr lang="en-US"/>
            </a:defPPr>
            <a:lvl1pPr marL="12700">
              <a:spcBef>
                <a:spcPts val="85"/>
              </a:spcBef>
              <a:defRPr sz="1600" b="1" i="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June,29 2021</a:t>
            </a:r>
          </a:p>
        </p:txBody>
      </p:sp>
      <p:sp>
        <p:nvSpPr>
          <p:cNvPr id="11" name="TextBox 10">
            <a:extLst>
              <a:ext uri="{FF2B5EF4-FFF2-40B4-BE49-F238E27FC236}">
                <a16:creationId xmlns:a16="http://schemas.microsoft.com/office/drawing/2014/main" id="{79B952DD-A1D6-4697-B93F-A2FAF901955C}"/>
              </a:ext>
            </a:extLst>
          </p:cNvPr>
          <p:cNvSpPr txBox="1"/>
          <p:nvPr/>
        </p:nvSpPr>
        <p:spPr>
          <a:xfrm>
            <a:off x="16048231" y="291881"/>
            <a:ext cx="2239769" cy="584775"/>
          </a:xfrm>
          <a:prstGeom prst="rect">
            <a:avLst/>
          </a:prstGeom>
          <a:noFill/>
        </p:spPr>
        <p:txBody>
          <a:bodyPr wrap="square">
            <a:spAutoFit/>
          </a:bodyPr>
          <a:lstStyle/>
          <a:p>
            <a:r>
              <a:rPr lang="en-IN" sz="3200" b="1" i="0">
                <a:effectLst/>
                <a:latin typeface="Segoe UI" panose="020B0502040204020203" pitchFamily="34" charset="0"/>
              </a:rPr>
              <a:t>Cont’d 4</a:t>
            </a:r>
          </a:p>
        </p:txBody>
      </p:sp>
    </p:spTree>
    <p:extLst>
      <p:ext uri="{BB962C8B-B14F-4D97-AF65-F5344CB8AC3E}">
        <p14:creationId xmlns:p14="http://schemas.microsoft.com/office/powerpoint/2010/main" val="2303607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4652</Words>
  <Application>Microsoft Office PowerPoint</Application>
  <PresentationFormat>Custom</PresentationFormat>
  <Paragraphs>597</Paragraphs>
  <Slides>49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-apple-system</vt:lpstr>
      <vt:lpstr>Arial</vt:lpstr>
      <vt:lpstr>Calibri</vt:lpstr>
      <vt:lpstr>Lucida Sans Unicode</vt:lpstr>
      <vt:lpstr>Roboto</vt:lpstr>
      <vt:lpstr>Segoe UI</vt:lpstr>
      <vt:lpstr>Tahoma</vt:lpstr>
      <vt:lpstr>Verdana</vt:lpstr>
      <vt:lpstr>Wingdings</vt:lpstr>
      <vt:lpstr>Wingdings,Sans-Serif</vt:lpstr>
      <vt:lpstr>Office Theme</vt:lpstr>
      <vt:lpstr>PowerPoint Presentation</vt:lpstr>
      <vt:lpstr>Our Team</vt:lpstr>
      <vt:lpstr>PowerPoint Presentation</vt:lpstr>
      <vt:lpstr>Dataset Overview</vt:lpstr>
      <vt:lpstr>US-Accidents  A Countrywide Traffic Accident Dataset (2016 - 2020)</vt:lpstr>
      <vt:lpstr> Features in the Dataset </vt:lpstr>
      <vt:lpstr> Features in the Dataset</vt:lpstr>
      <vt:lpstr> Features in the Dataset</vt:lpstr>
      <vt:lpstr> Features in the Dataset</vt:lpstr>
      <vt:lpstr> Features in the Dataset</vt:lpstr>
      <vt:lpstr>The Problem</vt:lpstr>
      <vt:lpstr>Target Audience</vt:lpstr>
      <vt:lpstr>PowerPoint Presentation</vt:lpstr>
      <vt:lpstr>Exploring Raw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Observation Questions</vt:lpstr>
      <vt:lpstr>Find missing values by percentage</vt:lpstr>
      <vt:lpstr>Data Cleaning  &amp;  Data Transformation</vt:lpstr>
      <vt:lpstr>PowerPoint Presentation</vt:lpstr>
      <vt:lpstr>PowerPoint Presentation</vt:lpstr>
      <vt:lpstr>Further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&amp; Recommendations</vt:lpstr>
      <vt:lpstr>PowerPoint Presentation</vt:lpstr>
      <vt:lpstr>PowerPoint Presentation</vt:lpstr>
      <vt:lpstr>PowerPoint Presentation</vt:lpstr>
      <vt:lpstr>Suggestion for Future Research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Paramjit Singh</cp:lastModifiedBy>
  <cp:revision>2</cp:revision>
  <dcterms:created xsi:type="dcterms:W3CDTF">2021-06-25T18:38:31Z</dcterms:created>
  <dcterms:modified xsi:type="dcterms:W3CDTF">2021-07-26T20:58:03Z</dcterms:modified>
</cp:coreProperties>
</file>